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bookmarkIdSeed="3">
  <p:sldMasterIdLst>
    <p:sldMasterId id="2147483648" r:id="rId1"/>
  </p:sldMasterIdLst>
  <p:notesMasterIdLst>
    <p:notesMasterId r:id="rId24"/>
  </p:notesMasterIdLst>
  <p:sldIdLst>
    <p:sldId id="358" r:id="rId2"/>
    <p:sldId id="256" r:id="rId3"/>
    <p:sldId id="327" r:id="rId4"/>
    <p:sldId id="328" r:id="rId5"/>
    <p:sldId id="269" r:id="rId6"/>
    <p:sldId id="329" r:id="rId7"/>
    <p:sldId id="330" r:id="rId8"/>
    <p:sldId id="289" r:id="rId9"/>
    <p:sldId id="303" r:id="rId10"/>
    <p:sldId id="347" r:id="rId11"/>
    <p:sldId id="304" r:id="rId12"/>
    <p:sldId id="305" r:id="rId13"/>
    <p:sldId id="331" r:id="rId14"/>
    <p:sldId id="351" r:id="rId15"/>
    <p:sldId id="341" r:id="rId16"/>
    <p:sldId id="342" r:id="rId17"/>
    <p:sldId id="359" r:id="rId18"/>
    <p:sldId id="346" r:id="rId19"/>
    <p:sldId id="357" r:id="rId20"/>
    <p:sldId id="348" r:id="rId21"/>
    <p:sldId id="356" r:id="rId22"/>
    <p:sldId id="354" r:id="rId23"/>
  </p:sldIdLst>
  <p:sldSz cx="18288000" cy="10287000"/>
  <p:notesSz cx="6858000" cy="9144000"/>
  <p:embeddedFontLst>
    <p:embeddedFont>
      <p:font typeface="Antonio Bold" panose="020B0604020202020204" charset="0"/>
      <p:regular r:id="rId25"/>
    </p:embeddedFont>
    <p:embeddedFont>
      <p:font typeface="Baskerville Old Face" panose="02020602080505020303" pitchFamily="18" charset="0"/>
      <p:regular r:id="rId26"/>
    </p:embeddedFont>
    <p:embeddedFont>
      <p:font typeface="Gama-Sans" panose="00000500000000000000" pitchFamily="50" charset="0"/>
      <p:regular r:id="rId27"/>
      <p:bold r:id="rId28"/>
      <p:italic r:id="rId29"/>
    </p:embeddedFont>
    <p:embeddedFont>
      <p:font typeface="Montserrat" panose="00000500000000000000" pitchFamily="2" charset="0"/>
      <p:regular r:id="rId30"/>
      <p:bold r:id="rId31"/>
      <p:italic r:id="rId32"/>
      <p:boldItalic r:id="rId33"/>
    </p:embeddedFont>
    <p:embeddedFont>
      <p:font typeface="Montserrat Bold" panose="00000800000000000000" charset="0"/>
      <p:bold r:id="rId34"/>
    </p:embeddedFont>
    <p:embeddedFont>
      <p:font typeface="Poppins" panose="00000500000000000000" pitchFamily="2" charset="0"/>
      <p:regular r:id="rId35"/>
      <p:bold r:id="rId36"/>
      <p:italic r:id="rId37"/>
      <p:boldItalic r:id="rId38"/>
    </p:embeddedFont>
    <p:embeddedFont>
      <p:font typeface="Poppins Medium" panose="00000600000000000000" pitchFamily="2" charset="0"/>
      <p:regular r:id="rId39"/>
      <p:italic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E8F2"/>
    <a:srgbClr val="00B0F0"/>
    <a:srgbClr val="0062A0"/>
    <a:srgbClr val="082345"/>
    <a:srgbClr val="000000"/>
    <a:srgbClr val="17375E"/>
    <a:srgbClr val="4BA3DB"/>
    <a:srgbClr val="3D75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Gaya Medium 2 - Akse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Gaya Medium 1 - Akse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06799F8-075E-4A3A-A7F6-7FBC6576F1A4}" styleName="Gaya Tema 2 - Aksen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Gaya Tema 2 - Akse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Tanpa Gaya, Kisi Tabel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1027" autoAdjust="0"/>
  </p:normalViewPr>
  <p:slideViewPr>
    <p:cSldViewPr>
      <p:cViewPr varScale="1">
        <p:scale>
          <a:sx n="56" d="100"/>
          <a:sy n="56" d="100"/>
        </p:scale>
        <p:origin x="312" y="33"/>
      </p:cViewPr>
      <p:guideLst>
        <p:guide orient="horz" pos="37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hdphoto1.wdp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0AE3C7-A4F4-C203-5BE3-F5C72AD6D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2AB37F-50E7-8305-417A-DB4DF9262C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C3CCDC-2DF8-194E-ACEE-5588C35547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id-ID" dirty="0"/>
              <a:t>Pola pergerakan</a:t>
            </a:r>
          </a:p>
          <a:p>
            <a:pPr marL="228600" indent="-228600">
              <a:buFont typeface="+mj-lt"/>
              <a:buAutoNum type="arabicPeriod"/>
            </a:pPr>
            <a:r>
              <a:rPr lang="id-ID" dirty="0"/>
              <a:t>Terendah</a:t>
            </a:r>
          </a:p>
          <a:p>
            <a:pPr marL="228600" indent="-228600">
              <a:buFont typeface="+mj-lt"/>
              <a:buAutoNum type="arabicPeriod"/>
            </a:pPr>
            <a:r>
              <a:rPr lang="id-ID" dirty="0"/>
              <a:t>Tertinggi</a:t>
            </a:r>
          </a:p>
          <a:p>
            <a:pPr marL="228600" indent="-228600">
              <a:buFont typeface="+mj-lt"/>
              <a:buAutoNum type="arabicPeriod"/>
            </a:pPr>
            <a:r>
              <a:rPr lang="id-ID" dirty="0"/>
              <a:t>Kenaikan tertinggi</a:t>
            </a:r>
          </a:p>
          <a:p>
            <a:pPr marL="228600" indent="-228600">
              <a:buFont typeface="+mj-lt"/>
              <a:buAutoNum type="arabicPeriod"/>
            </a:pPr>
            <a:r>
              <a:rPr lang="id-ID" dirty="0"/>
              <a:t>Penurunan tertajam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89A7A5-48CE-5B6C-F013-21A9F6A22D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55249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D01213-3AAE-F7F8-B7EC-C11A0B8D7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B69AF9-6BBE-9472-EB2F-2F6B906786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A85EC7-AFEC-704A-9F14-0648B54340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endParaRPr lang="id-ID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id-ID" dirty="0"/>
              <a:t>Pola pergerakan</a:t>
            </a:r>
          </a:p>
          <a:p>
            <a:pPr marL="228600" indent="-228600">
              <a:buFont typeface="+mj-lt"/>
              <a:buAutoNum type="arabicPeriod"/>
            </a:pPr>
            <a:r>
              <a:rPr lang="id-ID" dirty="0"/>
              <a:t>Terendah</a:t>
            </a:r>
          </a:p>
          <a:p>
            <a:pPr marL="228600" indent="-228600">
              <a:buFont typeface="+mj-lt"/>
              <a:buAutoNum type="arabicPeriod"/>
            </a:pPr>
            <a:r>
              <a:rPr lang="id-ID" dirty="0"/>
              <a:t>Tertinggi</a:t>
            </a:r>
          </a:p>
          <a:p>
            <a:pPr marL="228600" indent="-228600">
              <a:buFont typeface="+mj-lt"/>
              <a:buAutoNum type="arabicPeriod"/>
            </a:pPr>
            <a:r>
              <a:rPr lang="id-ID" dirty="0"/>
              <a:t>Kenaikan tertinggi</a:t>
            </a:r>
          </a:p>
          <a:p>
            <a:pPr marL="228600" indent="-228600">
              <a:buFont typeface="+mj-lt"/>
              <a:buAutoNum type="arabicPeriod"/>
            </a:pPr>
            <a:r>
              <a:rPr lang="id-ID" dirty="0"/>
              <a:t>Penurunan tertajam</a:t>
            </a:r>
          </a:p>
          <a:p>
            <a:pPr marL="0" indent="0">
              <a:buFont typeface="+mj-lt"/>
              <a:buNone/>
            </a:pP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E1BCB3-E0ED-F81D-33A4-D8F83B617E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207106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E2BD6-AA8B-17E5-638E-6B6DC9AAE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1BAA61-9BED-8C09-4DA4-CC0F73C96E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74D43E-1407-6D60-BFF4-5262C95A1B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Kejadian rob paling banyak tercatat terjadi pada bulan Januari dan Mei, masing-masing sebanyak 4 kali.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Agustus hingga November tidak tercatat adanya kejadian rob sama sekali, menandakan periode tersebut sebagai musim yang relatif aman dari rob.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Pada bulan Desember, jumlah kejadian kembali meningkat menjadi 2, menunjukkan potensi awal peningkatan rob.</a:t>
            </a:r>
          </a:p>
          <a:p>
            <a:pPr marL="228600" indent="-228600">
              <a:buFont typeface="+mj-lt"/>
              <a:buAutoNum type="arabicPeriod"/>
            </a:pP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284969-777F-50D4-6AC1-1FC9DF1D6E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84968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4940E-EF33-1987-CB08-8E5E9D11F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7FD35D-D61C-74B1-4453-14C537E069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9F8B02-6894-6F2A-8904-E8224413CB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SLA naik di DJF </a:t>
            </a:r>
            <a:r>
              <a:rPr lang="id-ID" sz="1200" dirty="0" err="1">
                <a:latin typeface="Arial" panose="020B0604020202020204" pitchFamily="34" charset="0"/>
                <a:cs typeface="Arial" panose="020B0604020202020204" pitchFamily="34" charset="0"/>
              </a:rPr>
              <a:t>triana</a:t>
            </a: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d-ID" sz="1200" dirty="0" err="1">
                <a:latin typeface="Arial" panose="020B0604020202020204" pitchFamily="34" charset="0"/>
                <a:cs typeface="Arial" panose="020B0604020202020204" pitchFamily="34" charset="0"/>
              </a:rPr>
              <a:t>karlina</a:t>
            </a: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 2023 dan turun di </a:t>
            </a:r>
            <a:r>
              <a:rPr lang="id-ID" altLang="id-ID" sz="1200" dirty="0">
                <a:latin typeface="Arial" panose="020B0604020202020204" pitchFamily="34" charset="0"/>
                <a:cs typeface="Arial" panose="020B0604020202020204" pitchFamily="34" charset="0"/>
              </a:rPr>
              <a:t>SON.</a:t>
            </a:r>
          </a:p>
          <a:p>
            <a:pPr marL="514350" indent="-514350">
              <a:buFont typeface="+mj-lt"/>
              <a:buAutoNum type="arabicPeriod"/>
            </a:pP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SLA naik potensi rob. MAM 2012, MAM 2013, DJF 2014, DJF 2015, JJA 2016, JJA 2017, DJF 2018, MAM 2019</a:t>
            </a:r>
          </a:p>
          <a:p>
            <a:pPr marL="514350" indent="-514350">
              <a:buFont typeface="+mj-lt"/>
              <a:buAutoNum type="arabicPeriod"/>
            </a:pP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El </a:t>
            </a:r>
            <a:r>
              <a:rPr lang="id-ID" sz="1200" dirty="0" err="1">
                <a:latin typeface="Arial" panose="020B0604020202020204" pitchFamily="34" charset="0"/>
                <a:cs typeface="Arial" panose="020B0604020202020204" pitchFamily="34" charset="0"/>
              </a:rPr>
              <a:t>nino</a:t>
            </a: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 merah, </a:t>
            </a:r>
            <a:r>
              <a:rPr lang="id-ID" sz="1200" dirty="0" err="1">
                <a:latin typeface="Arial" panose="020B0604020202020204" pitchFamily="34" charset="0"/>
                <a:cs typeface="Arial" panose="020B0604020202020204" pitchFamily="34" charset="0"/>
              </a:rPr>
              <a:t>sla</a:t>
            </a: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 turun, kejadian rob cenderung turun</a:t>
            </a:r>
          </a:p>
          <a:p>
            <a:pPr marL="514350" indent="-514350">
              <a:buFont typeface="+mj-lt"/>
              <a:buAutoNum type="arabicPeriod"/>
            </a:pP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lang="id-ID" sz="1200" dirty="0" err="1">
                <a:latin typeface="Arial" panose="020B0604020202020204" pitchFamily="34" charset="0"/>
                <a:cs typeface="Arial" panose="020B0604020202020204" pitchFamily="34" charset="0"/>
              </a:rPr>
              <a:t>nina</a:t>
            </a: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 biru, </a:t>
            </a:r>
            <a:r>
              <a:rPr lang="id-ID" sz="1200" dirty="0" err="1">
                <a:latin typeface="Arial" panose="020B0604020202020204" pitchFamily="34" charset="0"/>
                <a:cs typeface="Arial" panose="020B0604020202020204" pitchFamily="34" charset="0"/>
              </a:rPr>
              <a:t>sla</a:t>
            </a: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 naik sesuai </a:t>
            </a:r>
            <a:r>
              <a:rPr lang="id-ID" sz="1200" dirty="0" err="1">
                <a:latin typeface="Arial" panose="020B0604020202020204" pitchFamily="34" charset="0"/>
                <a:cs typeface="Arial" panose="020B0604020202020204" pitchFamily="34" charset="0"/>
              </a:rPr>
              <a:t>karlina</a:t>
            </a: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 dan pak Ahmad </a:t>
            </a:r>
            <a:r>
              <a:rPr lang="id-ID" sz="1200" dirty="0" err="1">
                <a:latin typeface="Arial" panose="020B0604020202020204" pitchFamily="34" charset="0"/>
                <a:cs typeface="Arial" panose="020B0604020202020204" pitchFamily="34" charset="0"/>
              </a:rPr>
              <a:t>fadlan</a:t>
            </a: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 2017</a:t>
            </a:r>
          </a:p>
          <a:p>
            <a:pPr marL="514350" indent="-514350">
              <a:buFont typeface="+mj-lt"/>
              <a:buAutoNum type="arabicPeriod"/>
            </a:pPr>
            <a:r>
              <a:rPr lang="id-ID" sz="1200" dirty="0">
                <a:latin typeface="Arial" panose="020B0604020202020204" pitchFamily="34" charset="0"/>
                <a:cs typeface="Arial" panose="020B0604020202020204" pitchFamily="34" charset="0"/>
              </a:rPr>
              <a:t>DMI turun, rob ada</a:t>
            </a:r>
          </a:p>
          <a:p>
            <a:pPr marL="514350" indent="-514350">
              <a:buFont typeface="+mj-lt"/>
              <a:buAutoNum type="arabicPeriod"/>
            </a:pPr>
            <a:r>
              <a:rPr lang="id-ID" altLang="id-ID" sz="1200" dirty="0">
                <a:latin typeface="Arial" panose="020B0604020202020204" pitchFamily="34" charset="0"/>
                <a:cs typeface="Arial" panose="020B0604020202020204" pitchFamily="34" charset="0"/>
              </a:rPr>
              <a:t>Kejadian Rob sering terjadi di musim DJF, serta tidak pernah terjadi di musim SON.</a:t>
            </a:r>
            <a:endParaRPr lang="id-ID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49F86F-BC1B-7C54-A7B3-090DD6B9D5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14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779528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F10456-D64A-9B46-FD90-AF6BE4D17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10EA5F-B548-197A-8F65-407CC3F6D3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BDD27D-A4D8-4D03-4B53-45FF8661D4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0AADFB-B149-D0A6-0FF3-42DA894432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15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129194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EFD441-341D-3A93-9D7E-CE427B79C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AF5241-0677-18FE-D7ED-07890A7461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A113D2-2E75-AFCD-3F25-923D41337A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C9D2F-A090-226E-F9BA-7A9C389B71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16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937109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253592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327247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FDB144-D71A-2537-245C-8C2CFE828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F51100-DC4A-81B6-6917-16AFB3051D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0B85F2-764B-A885-E194-26D0018FD3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Nilai SLA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cenderung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berosilasi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antara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-0,05 meter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hingga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puncaknya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0,20 meter. </a:t>
            </a:r>
            <a:endParaRPr lang="id-ID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Puncak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SLA pada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periode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DJF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tahun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2016, SLA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terendah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pada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periode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DJF 2015.</a:t>
            </a:r>
            <a:endParaRPr lang="id-ID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Indeks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NINO 3.4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menunjukkan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pergerakan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mencerminkan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keberadaan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fenomena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ENSO (</a:t>
            </a:r>
            <a:r>
              <a:rPr lang="en-ID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Niño–Southern Oscillation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endParaRPr lang="id-ID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Kenaikan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tajam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indeks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NINO 3.4 pada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tahun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2015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hingga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awal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2016, yang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mencapai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nilai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sekitar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+2,5,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menandai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terjadinya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Niño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kuat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id-ID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Sebaliknya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pada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terjadi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Niña,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seperti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pada SON 2016 dan DJF 2018,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indeks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NINO 3.4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menunjukkan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nilai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negatif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(&lt; -0,5) dan SLA juga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menurun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mengindikasikan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adanya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hubungan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negatif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antara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Niña dan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tinggi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muka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laut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wilayah Semarang. </a:t>
            </a:r>
            <a:endParaRPr lang="id-ID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menunjukkan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fluktuasi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lebih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kecil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namun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tetap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terutama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pada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periode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2015 dan SON 2019, di mana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nilai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DMI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mencapai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lebih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+1,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menandai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terjadinya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IOD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positif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Pada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periode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tersebut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SLA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menunjukkan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penurunan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yang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mengindikasikan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bahwa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IOD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positif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cenderung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menurunkan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muka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laut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wilayah Pantai Semarang.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Meskipun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demikian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hubungan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antara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SLA dan DMI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tampaknya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sekuat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hubungan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indeks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NINO 3.4, yang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terlihat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pergerakan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grafik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DMI yang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lebih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stabil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selalu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selaras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fluktuasi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SLA.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78FAEF-B74A-9A8D-E7CC-7266810516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20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1590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CCC9B1-9A64-1C39-3C7C-867AE542B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AF508B-8AA5-5C7D-3A2E-1C99C406A9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95E018-18AC-7ECA-4B73-C045C7FB8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D909F-32B7-7996-CB38-404D36CFF9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9487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8FBD9D-6339-4431-6DE0-B513D28A3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D3393D-2653-AF8E-A1D1-5777E8E5C6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1088E1-3E5A-48D3-A6CB-5F4E02DAA3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646A7D-E1D3-FCA3-1872-7850897365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1532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92A51-6689-1920-9B99-0893AFAED2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4B8E68-23CE-37A0-165D-58406F22FC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A01460-D102-017F-ED49-CCEE715023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06C30-189A-412F-A26E-276A5D49BD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2431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CB366-0FCB-6908-778F-EBD89B4F2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A11135-44E2-ADB4-F456-4C717244EB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074036-D040-1BC6-CE4E-BA4F66F28D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3CB48-6E1C-C781-13C2-78040DB641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88105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E1337-020E-8F9C-A840-B7BD40713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A457F9-3071-9F18-45F5-F00729AABA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4AD0AF-D30A-3FB7-587B-D082D138B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/>
              <a:t>Lokasi penelitian di </a:t>
            </a:r>
            <a:r>
              <a:rPr lang="id-ID" dirty="0" err="1"/>
              <a:t>semarang</a:t>
            </a:r>
            <a:r>
              <a:rPr lang="id-ID" dirty="0"/>
              <a:t> yang berwarna kuning Khususnya pesisir </a:t>
            </a:r>
            <a:r>
              <a:rPr lang="id-ID" dirty="0" err="1"/>
              <a:t>semarang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80C2E6-A90C-07EA-E78D-0B95F3C961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77468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D4885-6F8E-3514-38A0-0FD8A81FF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A29CA2-80AB-97D0-300A-8DADF6B0C9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130FF1-FD35-1E78-CC7F-A149E2D51B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259E44-F7E2-F10A-39E3-1CF1B35554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24610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82C03-ED09-5FE7-189A-89B8E96DBA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436623-0B3F-B70A-09F7-BD4937320E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B0FB7D-0CFF-DE11-58BF-A3B3DA796E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DJF,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terlihat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adanya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d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anomaly</a:t>
            </a: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negatif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dekat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garis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pantai</a:t>
            </a: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d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semarang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id-ID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MAM,</a:t>
            </a: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netral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hingga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sedikit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positif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mendekati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+2 cm,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ditandai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dominasi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warna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hijau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kekuningan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id-ID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JJA,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netral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sedikit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negatif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mendekati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nilai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-2 cm.</a:t>
            </a:r>
            <a:endParaRPr lang="id-ID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titik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terendah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pada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musim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warna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biru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pekat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menandakan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anomali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negatif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ekstrem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hingga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-8 cm.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CA461-EBCD-67D9-5213-7C29E8B3F2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720546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0A02B-4ADD-9157-D36A-D7ECCA75F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0F0570-A9FD-BAFF-66FD-D8AFDA34EE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35123E-C17C-0FAA-0298-9E8ED8832D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DJF</a:t>
            </a: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JJA SON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suhu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laut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berada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pada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kisaran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yang hampir sama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dominasi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warna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hijau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sedikit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kuning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id-ID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AM,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suhu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permukaan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laut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sangat hangat </a:t>
            </a:r>
            <a:r>
              <a:rPr lang="id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dgn</a:t>
            </a: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nilai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tertinggi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berkisar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antara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</a:t>
            </a:r>
            <a:r>
              <a:rPr lang="id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°C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dominasi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warna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kuning</a:t>
            </a:r>
            <a:r>
              <a:rPr lang="en-ID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 </a:t>
            </a:r>
            <a:r>
              <a:rPr lang="en-ID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jingga</a:t>
            </a:r>
            <a:endParaRPr lang="id-ID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809A3-2918-D4D0-001F-4759B43032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18628-9D82-4260-A3AB-F0C70C9825AD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20953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marine.copernicus.eu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8.jpe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10" Type="http://schemas.microsoft.com/office/2007/relationships/hdphoto" Target="../media/hdphoto1.wdp"/><Relationship Id="rId4" Type="http://schemas.openxmlformats.org/officeDocument/2006/relationships/image" Target="../media/image9.png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F05A393-50C7-BD63-E57C-F5C5530F2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625" y="3771900"/>
            <a:ext cx="6048375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893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16D14C-37B3-7E77-5A41-F270B07C6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6BF6797E-7FD2-56CC-AFEA-5BDC86E9D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36246396-A919-3266-B025-4127ABBE8EF0}"/>
              </a:ext>
            </a:extLst>
          </p:cNvPr>
          <p:cNvGrpSpPr/>
          <p:nvPr/>
        </p:nvGrpSpPr>
        <p:grpSpPr>
          <a:xfrm>
            <a:off x="-12027" y="-21571"/>
            <a:ext cx="18604827" cy="1659680"/>
            <a:chOff x="-8018" y="-14381"/>
            <a:chExt cx="12178881" cy="110645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04B74E-5AE3-0D49-2375-5A453989731A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10C3194-E92F-E073-300E-88B17D780A80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56E6DC6-E090-90E1-E7C7-64013442E902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FE01F4F9-C899-BDF6-278D-49B2A049463B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sp>
        <p:nvSpPr>
          <p:cNvPr id="3" name="Freeform 6">
            <a:extLst>
              <a:ext uri="{FF2B5EF4-FFF2-40B4-BE49-F238E27FC236}">
                <a16:creationId xmlns:a16="http://schemas.microsoft.com/office/drawing/2014/main" id="{5A9147F6-E1AC-CB3C-41BD-5AA44E0FA168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9FAF1F7-F6D3-C08F-AFBC-656DF4BCB44D}"/>
              </a:ext>
            </a:extLst>
          </p:cNvPr>
          <p:cNvSpPr/>
          <p:nvPr/>
        </p:nvSpPr>
        <p:spPr>
          <a:xfrm rot="10800000" flipV="1">
            <a:off x="1254514" y="4622655"/>
            <a:ext cx="5222486" cy="753006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Peta Spasial SST</a:t>
            </a:r>
            <a:endParaRPr lang="en-ID" sz="2400" b="1" dirty="0">
              <a:solidFill>
                <a:sysClr val="windowText" lastClr="000000"/>
              </a:solidFill>
              <a:latin typeface="Montserrat" panose="00000500000000000000" pitchFamily="2" charset="0"/>
            </a:endParaRPr>
          </a:p>
        </p:txBody>
      </p:sp>
      <p:grpSp>
        <p:nvGrpSpPr>
          <p:cNvPr id="28" name="Google Shape;6938;p144">
            <a:extLst>
              <a:ext uri="{FF2B5EF4-FFF2-40B4-BE49-F238E27FC236}">
                <a16:creationId xmlns:a16="http://schemas.microsoft.com/office/drawing/2014/main" id="{BD3CA202-9E9E-9A06-99E1-F6D60C81E6F3}"/>
              </a:ext>
            </a:extLst>
          </p:cNvPr>
          <p:cNvGrpSpPr/>
          <p:nvPr/>
        </p:nvGrpSpPr>
        <p:grpSpPr>
          <a:xfrm>
            <a:off x="379911" y="9046039"/>
            <a:ext cx="436223" cy="554610"/>
            <a:chOff x="-37370925" y="3579105"/>
            <a:chExt cx="248900" cy="316450"/>
          </a:xfrm>
          <a:noFill/>
        </p:grpSpPr>
        <p:sp>
          <p:nvSpPr>
            <p:cNvPr id="29" name="Google Shape;6939;p144">
              <a:extLst>
                <a:ext uri="{FF2B5EF4-FFF2-40B4-BE49-F238E27FC236}">
                  <a16:creationId xmlns:a16="http://schemas.microsoft.com/office/drawing/2014/main" id="{66E679CC-156C-8AEB-D30B-6534200B8D89}"/>
                </a:ext>
              </a:extLst>
            </p:cNvPr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30" name="Google Shape;6940;p144">
              <a:extLst>
                <a:ext uri="{FF2B5EF4-FFF2-40B4-BE49-F238E27FC236}">
                  <a16:creationId xmlns:a16="http://schemas.microsoft.com/office/drawing/2014/main" id="{54A88000-A2DD-45CA-9D2C-FC89B65F3AE5}"/>
                </a:ext>
              </a:extLst>
            </p:cNvPr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sp>
        <p:nvSpPr>
          <p:cNvPr id="32" name="TextBox 34">
            <a:extLst>
              <a:ext uri="{FF2B5EF4-FFF2-40B4-BE49-F238E27FC236}">
                <a16:creationId xmlns:a16="http://schemas.microsoft.com/office/drawing/2014/main" id="{78A26AE0-29E0-ABEE-3B00-C1D7AAE430F2}"/>
              </a:ext>
            </a:extLst>
          </p:cNvPr>
          <p:cNvSpPr txBox="1"/>
          <p:nvPr/>
        </p:nvSpPr>
        <p:spPr>
          <a:xfrm>
            <a:off x="1035432" y="9197455"/>
            <a:ext cx="5328213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HASIL DAN PEMBAHASAN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56A8F5A-88C0-87A0-3486-5EBE60333E78}"/>
              </a:ext>
            </a:extLst>
          </p:cNvPr>
          <p:cNvSpPr/>
          <p:nvPr/>
        </p:nvSpPr>
        <p:spPr>
          <a:xfrm>
            <a:off x="304800" y="9723121"/>
            <a:ext cx="4726568" cy="68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161DDAF6-4662-C59D-E61A-5FF4836AE91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1308146"/>
            <a:ext cx="10367450" cy="871215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F25DAA3E-244D-9CA9-B61F-A0C006395FE3}"/>
              </a:ext>
            </a:extLst>
          </p:cNvPr>
          <p:cNvSpPr/>
          <p:nvPr/>
        </p:nvSpPr>
        <p:spPr>
          <a:xfrm>
            <a:off x="8610600" y="4578867"/>
            <a:ext cx="910706" cy="717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Bagan alur: Konektor 7">
            <a:extLst>
              <a:ext uri="{FF2B5EF4-FFF2-40B4-BE49-F238E27FC236}">
                <a16:creationId xmlns:a16="http://schemas.microsoft.com/office/drawing/2014/main" id="{E15D3FB7-8E5D-D1D6-80F6-724D17D0D1EA}"/>
              </a:ext>
            </a:extLst>
          </p:cNvPr>
          <p:cNvSpPr/>
          <p:nvPr/>
        </p:nvSpPr>
        <p:spPr>
          <a:xfrm>
            <a:off x="13070425" y="8637705"/>
            <a:ext cx="910706" cy="717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Bagan alur: Konektor 9">
            <a:extLst>
              <a:ext uri="{FF2B5EF4-FFF2-40B4-BE49-F238E27FC236}">
                <a16:creationId xmlns:a16="http://schemas.microsoft.com/office/drawing/2014/main" id="{6997433C-A620-17C5-BE86-EE36A48BA1BF}"/>
              </a:ext>
            </a:extLst>
          </p:cNvPr>
          <p:cNvSpPr/>
          <p:nvPr/>
        </p:nvSpPr>
        <p:spPr>
          <a:xfrm>
            <a:off x="13070425" y="4599008"/>
            <a:ext cx="910706" cy="717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Bagan alur: Konektor 11">
            <a:extLst>
              <a:ext uri="{FF2B5EF4-FFF2-40B4-BE49-F238E27FC236}">
                <a16:creationId xmlns:a16="http://schemas.microsoft.com/office/drawing/2014/main" id="{A5B21078-1FC7-CD49-F915-C15ED9FA8B9B}"/>
              </a:ext>
            </a:extLst>
          </p:cNvPr>
          <p:cNvSpPr/>
          <p:nvPr/>
        </p:nvSpPr>
        <p:spPr>
          <a:xfrm>
            <a:off x="8688647" y="8640636"/>
            <a:ext cx="910706" cy="717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Kotak Teks 12">
            <a:extLst>
              <a:ext uri="{FF2B5EF4-FFF2-40B4-BE49-F238E27FC236}">
                <a16:creationId xmlns:a16="http://schemas.microsoft.com/office/drawing/2014/main" id="{A97CBD1A-2F17-4541-1B0A-F272602200B8}"/>
              </a:ext>
            </a:extLst>
          </p:cNvPr>
          <p:cNvSpPr txBox="1"/>
          <p:nvPr/>
        </p:nvSpPr>
        <p:spPr>
          <a:xfrm>
            <a:off x="1600200" y="237392"/>
            <a:ext cx="472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 dirty="0"/>
              <a:t>SEKOLAH TINGGI METEOROLOGI</a:t>
            </a:r>
          </a:p>
          <a:p>
            <a:r>
              <a:rPr lang="id-ID" sz="2400" b="1" dirty="0"/>
              <a:t>KLIMATOLOGI DAN </a:t>
            </a:r>
          </a:p>
          <a:p>
            <a:r>
              <a:rPr lang="id-ID" sz="2400" b="1" dirty="0"/>
              <a:t>GEOFISIKA</a:t>
            </a:r>
          </a:p>
        </p:txBody>
      </p:sp>
    </p:spTree>
    <p:extLst>
      <p:ext uri="{BB962C8B-B14F-4D97-AF65-F5344CB8AC3E}">
        <p14:creationId xmlns:p14="http://schemas.microsoft.com/office/powerpoint/2010/main" val="143533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5134D0-77E4-922A-1F8C-F92796D34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E2FC952C-32C8-8631-FC55-D82540C2E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7A2BE1BB-F03F-3791-0105-413CBB0CE9ED}"/>
              </a:ext>
            </a:extLst>
          </p:cNvPr>
          <p:cNvGrpSpPr/>
          <p:nvPr/>
        </p:nvGrpSpPr>
        <p:grpSpPr>
          <a:xfrm>
            <a:off x="-12027" y="-21571"/>
            <a:ext cx="18528627" cy="1659680"/>
            <a:chOff x="-8018" y="-14381"/>
            <a:chExt cx="12178881" cy="110645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F869097-1E50-5B2F-3DB5-A7FFE75EC204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ECE8D07-49A7-2394-B30A-25969F221134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77DF5BC-188B-AFBD-F69A-0F5B647FB858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EC4870CD-B68D-C927-A0E0-E7F57A3F2E67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sp>
        <p:nvSpPr>
          <p:cNvPr id="3" name="Freeform 6">
            <a:extLst>
              <a:ext uri="{FF2B5EF4-FFF2-40B4-BE49-F238E27FC236}">
                <a16:creationId xmlns:a16="http://schemas.microsoft.com/office/drawing/2014/main" id="{95F62363-7704-FE39-D2F0-DA460CFBD81F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182C27FF-476A-2C16-4063-C23AD4E7018E}"/>
              </a:ext>
            </a:extLst>
          </p:cNvPr>
          <p:cNvSpPr/>
          <p:nvPr/>
        </p:nvSpPr>
        <p:spPr>
          <a:xfrm rot="10800000" flipV="1">
            <a:off x="1954875" y="2104493"/>
            <a:ext cx="5222486" cy="753006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Grafik Bulanan SST, SLA</a:t>
            </a:r>
            <a:endParaRPr lang="en-ID" sz="2400" b="1" dirty="0">
              <a:solidFill>
                <a:sysClr val="windowText" lastClr="000000"/>
              </a:solidFill>
              <a:latin typeface="Montserrat" panose="00000500000000000000" pitchFamily="2" charset="0"/>
            </a:endParaRPr>
          </a:p>
        </p:txBody>
      </p:sp>
      <p:grpSp>
        <p:nvGrpSpPr>
          <p:cNvPr id="28" name="Google Shape;6938;p144">
            <a:extLst>
              <a:ext uri="{FF2B5EF4-FFF2-40B4-BE49-F238E27FC236}">
                <a16:creationId xmlns:a16="http://schemas.microsoft.com/office/drawing/2014/main" id="{E7CB90C5-8F5E-8428-6E65-7A5DD9328169}"/>
              </a:ext>
            </a:extLst>
          </p:cNvPr>
          <p:cNvGrpSpPr/>
          <p:nvPr/>
        </p:nvGrpSpPr>
        <p:grpSpPr>
          <a:xfrm>
            <a:off x="344054" y="9198439"/>
            <a:ext cx="436223" cy="554610"/>
            <a:chOff x="-37370925" y="3579105"/>
            <a:chExt cx="248900" cy="316450"/>
          </a:xfrm>
          <a:noFill/>
        </p:grpSpPr>
        <p:sp>
          <p:nvSpPr>
            <p:cNvPr id="29" name="Google Shape;6939;p144">
              <a:extLst>
                <a:ext uri="{FF2B5EF4-FFF2-40B4-BE49-F238E27FC236}">
                  <a16:creationId xmlns:a16="http://schemas.microsoft.com/office/drawing/2014/main" id="{C7FF7526-B450-17B3-F533-16AC4957AC5F}"/>
                </a:ext>
              </a:extLst>
            </p:cNvPr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30" name="Google Shape;6940;p144">
              <a:extLst>
                <a:ext uri="{FF2B5EF4-FFF2-40B4-BE49-F238E27FC236}">
                  <a16:creationId xmlns:a16="http://schemas.microsoft.com/office/drawing/2014/main" id="{0CC12036-3E87-5C91-EAD4-8AF2CC1F1B6B}"/>
                </a:ext>
              </a:extLst>
            </p:cNvPr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sp>
        <p:nvSpPr>
          <p:cNvPr id="32" name="TextBox 34">
            <a:extLst>
              <a:ext uri="{FF2B5EF4-FFF2-40B4-BE49-F238E27FC236}">
                <a16:creationId xmlns:a16="http://schemas.microsoft.com/office/drawing/2014/main" id="{98043F11-5D4B-1CCA-C4B2-7687A672ACF8}"/>
              </a:ext>
            </a:extLst>
          </p:cNvPr>
          <p:cNvSpPr txBox="1"/>
          <p:nvPr/>
        </p:nvSpPr>
        <p:spPr>
          <a:xfrm>
            <a:off x="999575" y="9349855"/>
            <a:ext cx="5328213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HASIL DAN PEMBAHASAN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B5659F1-ACF9-CDB0-C97F-C55AA63B7ADE}"/>
              </a:ext>
            </a:extLst>
          </p:cNvPr>
          <p:cNvSpPr/>
          <p:nvPr/>
        </p:nvSpPr>
        <p:spPr>
          <a:xfrm>
            <a:off x="268943" y="9875521"/>
            <a:ext cx="4726568" cy="68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5" name="Gambar 4">
            <a:extLst>
              <a:ext uri="{FF2B5EF4-FFF2-40B4-BE49-F238E27FC236}">
                <a16:creationId xmlns:a16="http://schemas.microsoft.com/office/drawing/2014/main" id="{BE5AE189-1355-7950-A8EE-3271D8C87A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1911" y="3360964"/>
            <a:ext cx="8747489" cy="5257800"/>
          </a:xfrm>
          <a:prstGeom prst="rect">
            <a:avLst/>
          </a:prstGeom>
        </p:spPr>
      </p:pic>
      <p:pic>
        <p:nvPicPr>
          <p:cNvPr id="12" name="Gambar 11">
            <a:extLst>
              <a:ext uri="{FF2B5EF4-FFF2-40B4-BE49-F238E27FC236}">
                <a16:creationId xmlns:a16="http://schemas.microsoft.com/office/drawing/2014/main" id="{0AC1CC67-F262-4BC0-2AC4-F2819A5998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111" y="3360964"/>
            <a:ext cx="8747489" cy="5248493"/>
          </a:xfrm>
          <a:prstGeom prst="rect">
            <a:avLst/>
          </a:prstGeom>
        </p:spPr>
      </p:pic>
      <p:sp>
        <p:nvSpPr>
          <p:cNvPr id="13" name="Rectangle: Rounded Corners 23">
            <a:extLst>
              <a:ext uri="{FF2B5EF4-FFF2-40B4-BE49-F238E27FC236}">
                <a16:creationId xmlns:a16="http://schemas.microsoft.com/office/drawing/2014/main" id="{13D264AF-8D4E-73E0-F32B-CF9BCB450746}"/>
              </a:ext>
            </a:extLst>
          </p:cNvPr>
          <p:cNvSpPr/>
          <p:nvPr/>
        </p:nvSpPr>
        <p:spPr>
          <a:xfrm rot="10800000" flipV="1">
            <a:off x="11125200" y="2139098"/>
            <a:ext cx="5222486" cy="753006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Grafik SLA Tahunan</a:t>
            </a:r>
            <a:endParaRPr lang="en-ID" sz="2400" b="1" dirty="0">
              <a:solidFill>
                <a:sysClr val="windowText" lastClr="000000"/>
              </a:solidFill>
              <a:latin typeface="Montserrat" panose="00000500000000000000" pitchFamily="2" charset="0"/>
            </a:endParaRPr>
          </a:p>
        </p:txBody>
      </p:sp>
      <p:sp>
        <p:nvSpPr>
          <p:cNvPr id="4" name="Kotak Teks 3">
            <a:extLst>
              <a:ext uri="{FF2B5EF4-FFF2-40B4-BE49-F238E27FC236}">
                <a16:creationId xmlns:a16="http://schemas.microsoft.com/office/drawing/2014/main" id="{C252EF5D-52B1-B731-B08C-59E8145EC979}"/>
              </a:ext>
            </a:extLst>
          </p:cNvPr>
          <p:cNvSpPr txBox="1"/>
          <p:nvPr/>
        </p:nvSpPr>
        <p:spPr>
          <a:xfrm>
            <a:off x="1600200" y="237392"/>
            <a:ext cx="472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 dirty="0"/>
              <a:t>SEKOLAH TINGGI METEOROLOGI</a:t>
            </a:r>
          </a:p>
          <a:p>
            <a:r>
              <a:rPr lang="id-ID" sz="2400" b="1" dirty="0"/>
              <a:t>KLIMATOLOGI DAN </a:t>
            </a:r>
          </a:p>
          <a:p>
            <a:r>
              <a:rPr lang="id-ID" sz="2400" b="1" dirty="0"/>
              <a:t>GEOFISIKA</a:t>
            </a:r>
          </a:p>
        </p:txBody>
      </p:sp>
      <p:sp>
        <p:nvSpPr>
          <p:cNvPr id="6" name="Persegi Panjang 5">
            <a:extLst>
              <a:ext uri="{FF2B5EF4-FFF2-40B4-BE49-F238E27FC236}">
                <a16:creationId xmlns:a16="http://schemas.microsoft.com/office/drawing/2014/main" id="{4BBDD358-34C0-10B0-3A71-8EFC50233260}"/>
              </a:ext>
            </a:extLst>
          </p:cNvPr>
          <p:cNvSpPr/>
          <p:nvPr/>
        </p:nvSpPr>
        <p:spPr>
          <a:xfrm>
            <a:off x="13411200" y="4305300"/>
            <a:ext cx="609600" cy="3200400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Persegi Panjang 7">
            <a:extLst>
              <a:ext uri="{FF2B5EF4-FFF2-40B4-BE49-F238E27FC236}">
                <a16:creationId xmlns:a16="http://schemas.microsoft.com/office/drawing/2014/main" id="{4A59D503-6A15-DD69-607C-6929A1603CBD}"/>
              </a:ext>
            </a:extLst>
          </p:cNvPr>
          <p:cNvSpPr/>
          <p:nvPr/>
        </p:nvSpPr>
        <p:spPr>
          <a:xfrm>
            <a:off x="15506700" y="5829300"/>
            <a:ext cx="609600" cy="1828800"/>
          </a:xfrm>
          <a:prstGeom prst="rect">
            <a:avLst/>
          </a:prstGeom>
          <a:noFill/>
          <a:ln w="3810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Bagan alur: Konektor 1">
            <a:extLst>
              <a:ext uri="{FF2B5EF4-FFF2-40B4-BE49-F238E27FC236}">
                <a16:creationId xmlns:a16="http://schemas.microsoft.com/office/drawing/2014/main" id="{C90AADE7-CF98-85D1-2F7F-79DD51573BB1}"/>
              </a:ext>
            </a:extLst>
          </p:cNvPr>
          <p:cNvSpPr/>
          <p:nvPr/>
        </p:nvSpPr>
        <p:spPr>
          <a:xfrm>
            <a:off x="6629400" y="4350267"/>
            <a:ext cx="479407" cy="336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Bagan alur: Konektor 6">
            <a:extLst>
              <a:ext uri="{FF2B5EF4-FFF2-40B4-BE49-F238E27FC236}">
                <a16:creationId xmlns:a16="http://schemas.microsoft.com/office/drawing/2014/main" id="{1435FC29-BC31-1048-628F-C7BC9603F246}"/>
              </a:ext>
            </a:extLst>
          </p:cNvPr>
          <p:cNvSpPr/>
          <p:nvPr/>
        </p:nvSpPr>
        <p:spPr>
          <a:xfrm>
            <a:off x="3581400" y="4518283"/>
            <a:ext cx="479407" cy="336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Bagan alur: Konektor 9">
            <a:extLst>
              <a:ext uri="{FF2B5EF4-FFF2-40B4-BE49-F238E27FC236}">
                <a16:creationId xmlns:a16="http://schemas.microsoft.com/office/drawing/2014/main" id="{EB2060BF-AB72-71B1-A876-9A296B4AE93E}"/>
              </a:ext>
            </a:extLst>
          </p:cNvPr>
          <p:cNvSpPr/>
          <p:nvPr/>
        </p:nvSpPr>
        <p:spPr>
          <a:xfrm>
            <a:off x="2087436" y="6210300"/>
            <a:ext cx="479407" cy="336033"/>
          </a:xfrm>
          <a:prstGeom prst="flowChartConnector">
            <a:avLst/>
          </a:prstGeom>
          <a:noFill/>
          <a:ln w="38100">
            <a:solidFill>
              <a:srgbClr val="72E8F2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Bagan alur: Konektor 15">
            <a:extLst>
              <a:ext uri="{FF2B5EF4-FFF2-40B4-BE49-F238E27FC236}">
                <a16:creationId xmlns:a16="http://schemas.microsoft.com/office/drawing/2014/main" id="{EA1CF754-C663-71BF-4553-9C7DC7BB8D2C}"/>
              </a:ext>
            </a:extLst>
          </p:cNvPr>
          <p:cNvSpPr/>
          <p:nvPr/>
        </p:nvSpPr>
        <p:spPr>
          <a:xfrm>
            <a:off x="5638800" y="6864867"/>
            <a:ext cx="479407" cy="336033"/>
          </a:xfrm>
          <a:prstGeom prst="flowChartConnector">
            <a:avLst/>
          </a:prstGeom>
          <a:noFill/>
          <a:ln w="38100">
            <a:solidFill>
              <a:srgbClr val="72E8F2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8547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EB80F-D5DC-8369-59E6-ED7548F90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66553162-20EF-2E30-65AA-1FC0EA7E2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25888B58-0216-566C-C098-318A23C64E49}"/>
              </a:ext>
            </a:extLst>
          </p:cNvPr>
          <p:cNvGrpSpPr/>
          <p:nvPr/>
        </p:nvGrpSpPr>
        <p:grpSpPr>
          <a:xfrm>
            <a:off x="-12027" y="-21571"/>
            <a:ext cx="18988695" cy="1659680"/>
            <a:chOff x="-8018" y="-14381"/>
            <a:chExt cx="12178881" cy="110645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28B6D5F-A44D-C304-906C-D0DB53EDF227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325D269-A229-F481-9F78-470F49196DEF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E3C2931-EB9F-AA8A-E05D-F7C93B324D05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720FB967-B3E7-D9B9-7998-A18D7EEADF41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sp>
        <p:nvSpPr>
          <p:cNvPr id="3" name="Freeform 6">
            <a:extLst>
              <a:ext uri="{FF2B5EF4-FFF2-40B4-BE49-F238E27FC236}">
                <a16:creationId xmlns:a16="http://schemas.microsoft.com/office/drawing/2014/main" id="{1A7D5970-24C2-7344-DEEC-59A1DA4EB7AE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12" name="Rectangle: Rounded Corners 23">
            <a:extLst>
              <a:ext uri="{FF2B5EF4-FFF2-40B4-BE49-F238E27FC236}">
                <a16:creationId xmlns:a16="http://schemas.microsoft.com/office/drawing/2014/main" id="{CAC99A2D-7331-7F96-5AC4-CAF7ECC3E9B9}"/>
              </a:ext>
            </a:extLst>
          </p:cNvPr>
          <p:cNvSpPr/>
          <p:nvPr/>
        </p:nvSpPr>
        <p:spPr>
          <a:xfrm rot="10800000" flipV="1">
            <a:off x="12115800" y="1375745"/>
            <a:ext cx="6063531" cy="757855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Grafik </a:t>
            </a:r>
            <a:r>
              <a:rPr lang="id-ID" sz="2400" b="1" dirty="0" err="1">
                <a:solidFill>
                  <a:sysClr val="windowText" lastClr="000000"/>
                </a:solidFill>
                <a:latin typeface="Montserrat" panose="00000500000000000000" pitchFamily="2" charset="0"/>
              </a:rPr>
              <a:t>Rata-Rata</a:t>
            </a:r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 Musiman SLA, SST</a:t>
            </a:r>
            <a:endParaRPr lang="en-ID" sz="2400" b="1" dirty="0">
              <a:solidFill>
                <a:sysClr val="windowText" lastClr="000000"/>
              </a:solidFill>
              <a:latin typeface="Montserrat" panose="00000500000000000000" pitchFamily="2" charset="0"/>
            </a:endParaRPr>
          </a:p>
        </p:txBody>
      </p:sp>
      <p:sp>
        <p:nvSpPr>
          <p:cNvPr id="2" name="Kotak Teks 1">
            <a:extLst>
              <a:ext uri="{FF2B5EF4-FFF2-40B4-BE49-F238E27FC236}">
                <a16:creationId xmlns:a16="http://schemas.microsoft.com/office/drawing/2014/main" id="{3427F443-5550-9DFB-7548-7B81D8C0B5BA}"/>
              </a:ext>
            </a:extLst>
          </p:cNvPr>
          <p:cNvSpPr txBox="1"/>
          <p:nvPr/>
        </p:nvSpPr>
        <p:spPr>
          <a:xfrm>
            <a:off x="1600200" y="237392"/>
            <a:ext cx="472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 dirty="0"/>
              <a:t>SEKOLAH TINGGI METEOROLOGI</a:t>
            </a:r>
          </a:p>
          <a:p>
            <a:r>
              <a:rPr lang="id-ID" sz="2400" b="1" dirty="0"/>
              <a:t>KLIMATOLOGI DAN </a:t>
            </a:r>
          </a:p>
          <a:p>
            <a:r>
              <a:rPr lang="id-ID" sz="2400" b="1" dirty="0"/>
              <a:t>GEOFISIKA</a:t>
            </a:r>
          </a:p>
        </p:txBody>
      </p:sp>
      <p:pic>
        <p:nvPicPr>
          <p:cNvPr id="7" name="Gambar 6">
            <a:extLst>
              <a:ext uri="{FF2B5EF4-FFF2-40B4-BE49-F238E27FC236}">
                <a16:creationId xmlns:a16="http://schemas.microsoft.com/office/drawing/2014/main" id="{987B2CA7-7A28-F5FD-9076-345B3E0EE4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296" y="2933700"/>
            <a:ext cx="18103131" cy="6883203"/>
          </a:xfrm>
          <a:prstGeom prst="rect">
            <a:avLst/>
          </a:prstGeom>
        </p:spPr>
      </p:pic>
      <p:sp>
        <p:nvSpPr>
          <p:cNvPr id="4" name="Persegi Panjang 3">
            <a:extLst>
              <a:ext uri="{FF2B5EF4-FFF2-40B4-BE49-F238E27FC236}">
                <a16:creationId xmlns:a16="http://schemas.microsoft.com/office/drawing/2014/main" id="{2D4D715C-250D-004B-AF4F-CC205D5E6C0C}"/>
              </a:ext>
            </a:extLst>
          </p:cNvPr>
          <p:cNvSpPr/>
          <p:nvPr/>
        </p:nvSpPr>
        <p:spPr>
          <a:xfrm>
            <a:off x="8229600" y="4305300"/>
            <a:ext cx="1219200" cy="3048000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3346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D8A1E-766A-CE84-7156-19503053A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2BE3AED6-951C-DBAD-0D41-DCAAC2E80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D0DE14E3-C9F0-1795-9734-D291E7B8AC63}"/>
              </a:ext>
            </a:extLst>
          </p:cNvPr>
          <p:cNvGrpSpPr/>
          <p:nvPr/>
        </p:nvGrpSpPr>
        <p:grpSpPr>
          <a:xfrm>
            <a:off x="-12027" y="-21571"/>
            <a:ext cx="18528627" cy="1659680"/>
            <a:chOff x="-8018" y="-14381"/>
            <a:chExt cx="12178881" cy="110645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5EB017B-4683-C281-0F12-E9671A0E0E2A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9C74827-0FA9-07EC-869D-CF47055CEE84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4ACD77A-632B-4290-BBCC-FEBCD7808D3C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6513E0D6-0C69-EC9D-0D6B-2F42CA15880B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sp>
        <p:nvSpPr>
          <p:cNvPr id="3" name="Freeform 6">
            <a:extLst>
              <a:ext uri="{FF2B5EF4-FFF2-40B4-BE49-F238E27FC236}">
                <a16:creationId xmlns:a16="http://schemas.microsoft.com/office/drawing/2014/main" id="{4B362063-006E-C96F-0656-1764EB3D3B2D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61BE1ED-A9DC-704C-0E50-8EBB333E0ED1}"/>
              </a:ext>
            </a:extLst>
          </p:cNvPr>
          <p:cNvSpPr/>
          <p:nvPr/>
        </p:nvSpPr>
        <p:spPr>
          <a:xfrm rot="10800000" flipV="1">
            <a:off x="261185" y="5012174"/>
            <a:ext cx="5328213" cy="893325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Grafik Kejadian Rob Semarang Tahun 2012-2020</a:t>
            </a:r>
            <a:endParaRPr lang="en-US" sz="2400" b="1" dirty="0">
              <a:solidFill>
                <a:sysClr val="windowText" lastClr="000000"/>
              </a:solidFill>
              <a:latin typeface="Montserrat" panose="00000500000000000000" pitchFamily="2" charset="0"/>
            </a:endParaRPr>
          </a:p>
        </p:txBody>
      </p:sp>
      <p:grpSp>
        <p:nvGrpSpPr>
          <p:cNvPr id="28" name="Google Shape;6938;p144">
            <a:extLst>
              <a:ext uri="{FF2B5EF4-FFF2-40B4-BE49-F238E27FC236}">
                <a16:creationId xmlns:a16="http://schemas.microsoft.com/office/drawing/2014/main" id="{02A5A998-9F8F-1E00-6DAF-4BA6F43749D4}"/>
              </a:ext>
            </a:extLst>
          </p:cNvPr>
          <p:cNvGrpSpPr/>
          <p:nvPr/>
        </p:nvGrpSpPr>
        <p:grpSpPr>
          <a:xfrm>
            <a:off x="344054" y="9274639"/>
            <a:ext cx="436223" cy="554610"/>
            <a:chOff x="-37370925" y="3579105"/>
            <a:chExt cx="248900" cy="316450"/>
          </a:xfrm>
          <a:noFill/>
        </p:grpSpPr>
        <p:sp>
          <p:nvSpPr>
            <p:cNvPr id="29" name="Google Shape;6939;p144">
              <a:extLst>
                <a:ext uri="{FF2B5EF4-FFF2-40B4-BE49-F238E27FC236}">
                  <a16:creationId xmlns:a16="http://schemas.microsoft.com/office/drawing/2014/main" id="{85FFC340-5E91-2768-3105-83DAC28B4C81}"/>
                </a:ext>
              </a:extLst>
            </p:cNvPr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30" name="Google Shape;6940;p144">
              <a:extLst>
                <a:ext uri="{FF2B5EF4-FFF2-40B4-BE49-F238E27FC236}">
                  <a16:creationId xmlns:a16="http://schemas.microsoft.com/office/drawing/2014/main" id="{66B90628-B05A-43B3-44FD-EEC2952C1D31}"/>
                </a:ext>
              </a:extLst>
            </p:cNvPr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sp>
        <p:nvSpPr>
          <p:cNvPr id="32" name="TextBox 34">
            <a:extLst>
              <a:ext uri="{FF2B5EF4-FFF2-40B4-BE49-F238E27FC236}">
                <a16:creationId xmlns:a16="http://schemas.microsoft.com/office/drawing/2014/main" id="{EF4D4572-ED12-48CE-C65C-A299D5603ABF}"/>
              </a:ext>
            </a:extLst>
          </p:cNvPr>
          <p:cNvSpPr txBox="1"/>
          <p:nvPr/>
        </p:nvSpPr>
        <p:spPr>
          <a:xfrm>
            <a:off x="999575" y="9426055"/>
            <a:ext cx="5328213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HASIL DAN PEMBAHASAN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898EEE6-DDB6-7C5C-C7F2-786DD985FC0A}"/>
              </a:ext>
            </a:extLst>
          </p:cNvPr>
          <p:cNvSpPr/>
          <p:nvPr/>
        </p:nvSpPr>
        <p:spPr>
          <a:xfrm>
            <a:off x="268943" y="9951721"/>
            <a:ext cx="4726568" cy="68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4" name="Gambar 13">
            <a:extLst>
              <a:ext uri="{FF2B5EF4-FFF2-40B4-BE49-F238E27FC236}">
                <a16:creationId xmlns:a16="http://schemas.microsoft.com/office/drawing/2014/main" id="{9D1B2421-206D-DC6A-F4EC-545392E4CB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095500"/>
            <a:ext cx="11218847" cy="7264927"/>
          </a:xfrm>
          <a:prstGeom prst="rect">
            <a:avLst/>
          </a:prstGeom>
        </p:spPr>
      </p:pic>
      <p:sp>
        <p:nvSpPr>
          <p:cNvPr id="2" name="Kotak Teks 1">
            <a:extLst>
              <a:ext uri="{FF2B5EF4-FFF2-40B4-BE49-F238E27FC236}">
                <a16:creationId xmlns:a16="http://schemas.microsoft.com/office/drawing/2014/main" id="{E2BF1F88-7132-7291-451E-875A0B8F8696}"/>
              </a:ext>
            </a:extLst>
          </p:cNvPr>
          <p:cNvSpPr txBox="1"/>
          <p:nvPr/>
        </p:nvSpPr>
        <p:spPr>
          <a:xfrm>
            <a:off x="1600200" y="237392"/>
            <a:ext cx="472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 dirty="0"/>
              <a:t>SEKOLAH TINGGI METEOROLOGI</a:t>
            </a:r>
          </a:p>
          <a:p>
            <a:r>
              <a:rPr lang="id-ID" sz="2400" b="1" dirty="0"/>
              <a:t>KLIMATOLOGI DAN </a:t>
            </a:r>
          </a:p>
          <a:p>
            <a:r>
              <a:rPr lang="id-ID" sz="2400" b="1" dirty="0"/>
              <a:t>GEOFISIKA</a:t>
            </a:r>
          </a:p>
        </p:txBody>
      </p:sp>
      <p:sp>
        <p:nvSpPr>
          <p:cNvPr id="4" name="Bagan alur: Konektor 3">
            <a:extLst>
              <a:ext uri="{FF2B5EF4-FFF2-40B4-BE49-F238E27FC236}">
                <a16:creationId xmlns:a16="http://schemas.microsoft.com/office/drawing/2014/main" id="{AEF2C680-A2C3-0652-48B5-3D2F8DEDC952}"/>
              </a:ext>
            </a:extLst>
          </p:cNvPr>
          <p:cNvSpPr/>
          <p:nvPr/>
        </p:nvSpPr>
        <p:spPr>
          <a:xfrm>
            <a:off x="7620000" y="3543300"/>
            <a:ext cx="910706" cy="717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45574126-701F-B7EF-182A-37639C4EA397}"/>
              </a:ext>
            </a:extLst>
          </p:cNvPr>
          <p:cNvSpPr/>
          <p:nvPr/>
        </p:nvSpPr>
        <p:spPr>
          <a:xfrm>
            <a:off x="10668000" y="3543300"/>
            <a:ext cx="910706" cy="717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Bagan alur: Konektor 5">
            <a:extLst>
              <a:ext uri="{FF2B5EF4-FFF2-40B4-BE49-F238E27FC236}">
                <a16:creationId xmlns:a16="http://schemas.microsoft.com/office/drawing/2014/main" id="{C4936FE1-407B-F291-9E70-44B51F22E543}"/>
              </a:ext>
            </a:extLst>
          </p:cNvPr>
          <p:cNvSpPr/>
          <p:nvPr/>
        </p:nvSpPr>
        <p:spPr>
          <a:xfrm>
            <a:off x="13258800" y="8343900"/>
            <a:ext cx="2743200" cy="4122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Bagan alur: Konektor 6">
            <a:extLst>
              <a:ext uri="{FF2B5EF4-FFF2-40B4-BE49-F238E27FC236}">
                <a16:creationId xmlns:a16="http://schemas.microsoft.com/office/drawing/2014/main" id="{519AA6C9-4C07-6665-A4EB-2A2B2991208B}"/>
              </a:ext>
            </a:extLst>
          </p:cNvPr>
          <p:cNvSpPr/>
          <p:nvPr/>
        </p:nvSpPr>
        <p:spPr>
          <a:xfrm rot="1191570">
            <a:off x="16062248" y="5943947"/>
            <a:ext cx="401823" cy="2219486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27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A91F5-06D9-BEC2-79EA-51792526A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2D534C48-03C7-FCB3-4C6A-AD889269A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72812199-A54A-904C-5878-761346B16BDF}"/>
              </a:ext>
            </a:extLst>
          </p:cNvPr>
          <p:cNvGrpSpPr/>
          <p:nvPr/>
        </p:nvGrpSpPr>
        <p:grpSpPr>
          <a:xfrm>
            <a:off x="-12027" y="-21571"/>
            <a:ext cx="18988695" cy="1659680"/>
            <a:chOff x="-8018" y="-14381"/>
            <a:chExt cx="12178881" cy="110645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8D99FFB-307B-663D-3CC7-68B96423554A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9E1300D-5BF6-49A1-C3A8-1FBCA15B6B81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0F482D0-0CFB-359A-8346-3BC84D3BF031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73E297CC-9332-CA50-C1C3-B09F34A3534F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sp>
        <p:nvSpPr>
          <p:cNvPr id="3" name="Freeform 6">
            <a:extLst>
              <a:ext uri="{FF2B5EF4-FFF2-40B4-BE49-F238E27FC236}">
                <a16:creationId xmlns:a16="http://schemas.microsoft.com/office/drawing/2014/main" id="{71E4FFBC-79E2-EDF7-EC62-D06FB5E81E10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12" name="Rectangle: Rounded Corners 23">
            <a:extLst>
              <a:ext uri="{FF2B5EF4-FFF2-40B4-BE49-F238E27FC236}">
                <a16:creationId xmlns:a16="http://schemas.microsoft.com/office/drawing/2014/main" id="{E7A0CBA3-794C-2D17-31DF-45921AD7C115}"/>
              </a:ext>
            </a:extLst>
          </p:cNvPr>
          <p:cNvSpPr/>
          <p:nvPr/>
        </p:nvSpPr>
        <p:spPr>
          <a:xfrm rot="10800000" flipV="1">
            <a:off x="9677400" y="1375745"/>
            <a:ext cx="8501930" cy="795955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Grafik </a:t>
            </a:r>
            <a:r>
              <a:rPr lang="id-ID" sz="2400" b="1" dirty="0" err="1">
                <a:solidFill>
                  <a:sysClr val="windowText" lastClr="000000"/>
                </a:solidFill>
                <a:latin typeface="Montserrat" panose="00000500000000000000" pitchFamily="2" charset="0"/>
              </a:rPr>
              <a:t>Rata-Rata</a:t>
            </a:r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 Musiman SLA, Rob, NINO 3.4, DMI</a:t>
            </a:r>
            <a:endParaRPr lang="en-ID" sz="2400" b="1" dirty="0">
              <a:solidFill>
                <a:sysClr val="windowText" lastClr="000000"/>
              </a:solidFill>
              <a:latin typeface="Montserrat" panose="00000500000000000000" pitchFamily="2" charset="0"/>
            </a:endParaRPr>
          </a:p>
        </p:txBody>
      </p:sp>
      <p:pic>
        <p:nvPicPr>
          <p:cNvPr id="5" name="Gambar 4">
            <a:extLst>
              <a:ext uri="{FF2B5EF4-FFF2-40B4-BE49-F238E27FC236}">
                <a16:creationId xmlns:a16="http://schemas.microsoft.com/office/drawing/2014/main" id="{D909DBEB-0B32-0778-3093-EE5D059BCB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391" y="2552700"/>
            <a:ext cx="17401409" cy="7486156"/>
          </a:xfrm>
          <a:prstGeom prst="rect">
            <a:avLst/>
          </a:prstGeom>
        </p:spPr>
      </p:pic>
      <p:sp>
        <p:nvSpPr>
          <p:cNvPr id="2" name="Kotak Teks 1">
            <a:extLst>
              <a:ext uri="{FF2B5EF4-FFF2-40B4-BE49-F238E27FC236}">
                <a16:creationId xmlns:a16="http://schemas.microsoft.com/office/drawing/2014/main" id="{97095303-B1A0-AA6B-A8E3-9FDCC829C40F}"/>
              </a:ext>
            </a:extLst>
          </p:cNvPr>
          <p:cNvSpPr txBox="1"/>
          <p:nvPr/>
        </p:nvSpPr>
        <p:spPr>
          <a:xfrm>
            <a:off x="1600200" y="237392"/>
            <a:ext cx="472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 dirty="0"/>
              <a:t>SEKOLAH TINGGI METEOROLOGI</a:t>
            </a:r>
          </a:p>
          <a:p>
            <a:r>
              <a:rPr lang="id-ID" sz="2400" b="1" dirty="0"/>
              <a:t>KLIMATOLOGI DAN </a:t>
            </a:r>
          </a:p>
          <a:p>
            <a:r>
              <a:rPr lang="id-ID" sz="2400" b="1" dirty="0"/>
              <a:t>GEOFISIKA</a:t>
            </a:r>
          </a:p>
        </p:txBody>
      </p:sp>
    </p:spTree>
    <p:extLst>
      <p:ext uri="{BB962C8B-B14F-4D97-AF65-F5344CB8AC3E}">
        <p14:creationId xmlns:p14="http://schemas.microsoft.com/office/powerpoint/2010/main" val="266636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4EDA6-502D-2DD5-BC07-1E893CA58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CE81BF53-1DE5-427B-32DA-3366F3BD8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E91F660F-C41B-7DE3-E8A1-8E7A7FCB160B}"/>
              </a:ext>
            </a:extLst>
          </p:cNvPr>
          <p:cNvGrpSpPr/>
          <p:nvPr/>
        </p:nvGrpSpPr>
        <p:grpSpPr>
          <a:xfrm>
            <a:off x="-12027" y="-21571"/>
            <a:ext cx="18604827" cy="1659680"/>
            <a:chOff x="-8018" y="-14381"/>
            <a:chExt cx="12178881" cy="110645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580B7F8-D4A9-535D-2582-BDF39B9EE7E0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DBBB19-0663-0964-7408-7C925C446C14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9D5B345-7D01-B7FA-1160-F8A877F0B89F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7EADEF15-2561-7ED3-6E95-27DECA96D00B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sp>
        <p:nvSpPr>
          <p:cNvPr id="3" name="Freeform 6">
            <a:extLst>
              <a:ext uri="{FF2B5EF4-FFF2-40B4-BE49-F238E27FC236}">
                <a16:creationId xmlns:a16="http://schemas.microsoft.com/office/drawing/2014/main" id="{7E4BD81B-16F0-1ED7-C354-ACF356864E5D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3D486B3-82F1-C17D-9011-87413A6DEBAD}"/>
              </a:ext>
            </a:extLst>
          </p:cNvPr>
          <p:cNvSpPr/>
          <p:nvPr/>
        </p:nvSpPr>
        <p:spPr>
          <a:xfrm rot="10800000" flipV="1">
            <a:off x="6549441" y="3848100"/>
            <a:ext cx="5222486" cy="753006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Kesimpulan</a:t>
            </a:r>
          </a:p>
        </p:txBody>
      </p:sp>
      <p:grpSp>
        <p:nvGrpSpPr>
          <p:cNvPr id="33" name="Google Shape;6946;p144">
            <a:extLst>
              <a:ext uri="{FF2B5EF4-FFF2-40B4-BE49-F238E27FC236}">
                <a16:creationId xmlns:a16="http://schemas.microsoft.com/office/drawing/2014/main" id="{8F990126-149F-A63F-C75C-F37B83C5EE54}"/>
              </a:ext>
            </a:extLst>
          </p:cNvPr>
          <p:cNvGrpSpPr/>
          <p:nvPr/>
        </p:nvGrpSpPr>
        <p:grpSpPr>
          <a:xfrm>
            <a:off x="321998" y="8738702"/>
            <a:ext cx="556319" cy="506633"/>
            <a:chOff x="-40378075" y="3267450"/>
            <a:chExt cx="317425" cy="289075"/>
          </a:xfrm>
          <a:noFill/>
        </p:grpSpPr>
        <p:sp>
          <p:nvSpPr>
            <p:cNvPr id="34" name="Google Shape;6947;p144">
              <a:extLst>
                <a:ext uri="{FF2B5EF4-FFF2-40B4-BE49-F238E27FC236}">
                  <a16:creationId xmlns:a16="http://schemas.microsoft.com/office/drawing/2014/main" id="{691E419A-7069-36C2-3161-3B5608A67FC4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35" name="Google Shape;6948;p144">
              <a:extLst>
                <a:ext uri="{FF2B5EF4-FFF2-40B4-BE49-F238E27FC236}">
                  <a16:creationId xmlns:a16="http://schemas.microsoft.com/office/drawing/2014/main" id="{41DD459D-FF8E-643C-C784-8B91DB6A5E2B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36" name="Google Shape;6949;p144">
              <a:extLst>
                <a:ext uri="{FF2B5EF4-FFF2-40B4-BE49-F238E27FC236}">
                  <a16:creationId xmlns:a16="http://schemas.microsoft.com/office/drawing/2014/main" id="{D8D16158-5755-64F5-730E-E1E5A5D9CD2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37" name="Google Shape;6950;p144">
              <a:extLst>
                <a:ext uri="{FF2B5EF4-FFF2-40B4-BE49-F238E27FC236}">
                  <a16:creationId xmlns:a16="http://schemas.microsoft.com/office/drawing/2014/main" id="{7EEFF39D-F189-49D4-D10A-C77401C34A5A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sp>
        <p:nvSpPr>
          <p:cNvPr id="45" name="TextBox 34">
            <a:extLst>
              <a:ext uri="{FF2B5EF4-FFF2-40B4-BE49-F238E27FC236}">
                <a16:creationId xmlns:a16="http://schemas.microsoft.com/office/drawing/2014/main" id="{FDDC0DD7-4808-5779-285C-04C35B3160A7}"/>
              </a:ext>
            </a:extLst>
          </p:cNvPr>
          <p:cNvSpPr txBox="1"/>
          <p:nvPr/>
        </p:nvSpPr>
        <p:spPr>
          <a:xfrm>
            <a:off x="1104703" y="8738702"/>
            <a:ext cx="4979744" cy="46166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PENUTUP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E55D50B-223B-D131-7BD6-68196C150F55}"/>
              </a:ext>
            </a:extLst>
          </p:cNvPr>
          <p:cNvSpPr/>
          <p:nvPr/>
        </p:nvSpPr>
        <p:spPr>
          <a:xfrm>
            <a:off x="389110" y="9325135"/>
            <a:ext cx="4726568" cy="68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BC16E8-84D6-0CDD-59BD-B9537D1D61CC}"/>
              </a:ext>
            </a:extLst>
          </p:cNvPr>
          <p:cNvSpPr txBox="1"/>
          <p:nvPr/>
        </p:nvSpPr>
        <p:spPr>
          <a:xfrm>
            <a:off x="751251" y="4762500"/>
            <a:ext cx="1706513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id-ID" altLang="id-ID" sz="2800" dirty="0">
                <a:solidFill>
                  <a:schemeClr val="bg1"/>
                </a:solidFill>
                <a:highlight>
                  <a:srgbClr val="0000FF"/>
                </a:highlight>
                <a:latin typeface="Arial" panose="020B0604020202020204" pitchFamily="34" charset="0"/>
              </a:rPr>
              <a:t>Peningkatan SST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 sering terjadi memasuki musim </a:t>
            </a:r>
            <a:r>
              <a:rPr lang="id-ID" altLang="id-ID" sz="2800" dirty="0">
                <a:solidFill>
                  <a:schemeClr val="bg1"/>
                </a:solidFill>
                <a:highlight>
                  <a:srgbClr val="0000FF"/>
                </a:highlight>
                <a:latin typeface="Arial" panose="020B0604020202020204" pitchFamily="34" charset="0"/>
              </a:rPr>
              <a:t>MAM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 dan </a:t>
            </a:r>
            <a:r>
              <a:rPr lang="id-ID" altLang="id-ID" sz="2800" dirty="0">
                <a:solidFill>
                  <a:schemeClr val="bg1"/>
                </a:solidFill>
                <a:highlight>
                  <a:srgbClr val="0000FF"/>
                </a:highlight>
                <a:latin typeface="Arial" panose="020B0604020202020204" pitchFamily="34" charset="0"/>
              </a:rPr>
              <a:t>SON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 dan </a:t>
            </a:r>
            <a:r>
              <a:rPr lang="id-ID" altLang="id-ID" sz="2800" dirty="0">
                <a:solidFill>
                  <a:schemeClr val="bg1"/>
                </a:solidFill>
                <a:highlight>
                  <a:srgbClr val="FF0000"/>
                </a:highlight>
                <a:latin typeface="Arial" panose="020B0604020202020204" pitchFamily="34" charset="0"/>
              </a:rPr>
              <a:t>penurunannya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id-ID" altLang="id-ID" sz="2800" dirty="0" err="1">
                <a:solidFill>
                  <a:schemeClr val="bg1"/>
                </a:solidFill>
                <a:latin typeface="Arial" panose="020B0604020202020204" pitchFamily="34" charset="0"/>
              </a:rPr>
              <a:t>seringkali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 terjadi memasuki musim </a:t>
            </a:r>
            <a:r>
              <a:rPr lang="id-ID" altLang="id-ID" sz="2800" dirty="0">
                <a:solidFill>
                  <a:schemeClr val="bg1"/>
                </a:solidFill>
                <a:highlight>
                  <a:srgbClr val="FF0000"/>
                </a:highlight>
                <a:latin typeface="Arial" panose="020B0604020202020204" pitchFamily="34" charset="0"/>
              </a:rPr>
              <a:t>DJF.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id-ID" altLang="id-ID" sz="2800" dirty="0">
                <a:solidFill>
                  <a:schemeClr val="bg1"/>
                </a:solidFill>
                <a:highlight>
                  <a:srgbClr val="0000FF"/>
                </a:highlight>
                <a:latin typeface="Arial" panose="020B0604020202020204" pitchFamily="34" charset="0"/>
              </a:rPr>
              <a:t>Peningkatan SLA 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sering terjadi ketika memasuki musim </a:t>
            </a:r>
            <a:r>
              <a:rPr lang="id-ID" altLang="id-ID" sz="2800" dirty="0">
                <a:solidFill>
                  <a:schemeClr val="bg1"/>
                </a:solidFill>
                <a:highlight>
                  <a:srgbClr val="0000FF"/>
                </a:highlight>
                <a:latin typeface="Arial" panose="020B0604020202020204" pitchFamily="34" charset="0"/>
              </a:rPr>
              <a:t>DJF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 dan </a:t>
            </a:r>
            <a:r>
              <a:rPr lang="id-ID" altLang="id-ID" sz="2800" dirty="0">
                <a:solidFill>
                  <a:schemeClr val="bg1"/>
                </a:solidFill>
                <a:highlight>
                  <a:srgbClr val="FF0000"/>
                </a:highlight>
                <a:latin typeface="Arial" panose="020B0604020202020204" pitchFamily="34" charset="0"/>
              </a:rPr>
              <a:t>penurunannya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id-ID" altLang="id-ID" sz="2800" dirty="0" err="1">
                <a:solidFill>
                  <a:schemeClr val="bg1"/>
                </a:solidFill>
                <a:latin typeface="Arial" panose="020B0604020202020204" pitchFamily="34" charset="0"/>
              </a:rPr>
              <a:t>seringkali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 terjadi ketika memasuki musim </a:t>
            </a:r>
            <a:r>
              <a:rPr lang="id-ID" altLang="id-ID" sz="2800" dirty="0">
                <a:solidFill>
                  <a:schemeClr val="bg1"/>
                </a:solidFill>
                <a:highlight>
                  <a:srgbClr val="FF0000"/>
                </a:highlight>
                <a:latin typeface="Arial" panose="020B0604020202020204" pitchFamily="34" charset="0"/>
              </a:rPr>
              <a:t>SON.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Kejadian </a:t>
            </a:r>
            <a:r>
              <a:rPr lang="id-ID" altLang="id-ID" sz="2800" dirty="0">
                <a:solidFill>
                  <a:schemeClr val="bg1"/>
                </a:solidFill>
                <a:highlight>
                  <a:srgbClr val="0000FF"/>
                </a:highlight>
                <a:latin typeface="Arial" panose="020B0604020202020204" pitchFamily="34" charset="0"/>
              </a:rPr>
              <a:t>Rob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 sering terjadi di musim </a:t>
            </a:r>
            <a:r>
              <a:rPr lang="id-ID" altLang="id-ID" sz="2800" dirty="0">
                <a:solidFill>
                  <a:schemeClr val="bg1"/>
                </a:solidFill>
                <a:highlight>
                  <a:srgbClr val="0000FF"/>
                </a:highlight>
                <a:latin typeface="Arial" panose="020B0604020202020204" pitchFamily="34" charset="0"/>
              </a:rPr>
              <a:t>DJF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, serta </a:t>
            </a:r>
            <a:r>
              <a:rPr lang="id-ID" altLang="id-ID" sz="2800" dirty="0">
                <a:solidFill>
                  <a:schemeClr val="bg1"/>
                </a:solidFill>
                <a:highlight>
                  <a:srgbClr val="FF0000"/>
                </a:highlight>
                <a:latin typeface="Arial" panose="020B0604020202020204" pitchFamily="34" charset="0"/>
              </a:rPr>
              <a:t>tidak pernah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 terjadi di musim </a:t>
            </a:r>
            <a:r>
              <a:rPr lang="id-ID" altLang="id-ID" sz="2800" dirty="0">
                <a:solidFill>
                  <a:schemeClr val="bg1"/>
                </a:solidFill>
                <a:highlight>
                  <a:srgbClr val="FF0000"/>
                </a:highlight>
                <a:latin typeface="Arial" panose="020B0604020202020204" pitchFamily="34" charset="0"/>
              </a:rPr>
              <a:t>SON</a:t>
            </a: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Rob jarang terjadi ketika SST naik, nilai SLA turun, dan dibarengi oleh fenomena El Nino dan DMI positif.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id-ID" altLang="id-ID" sz="2800" dirty="0">
                <a:solidFill>
                  <a:schemeClr val="bg1"/>
                </a:solidFill>
                <a:latin typeface="Arial" panose="020B0604020202020204" pitchFamily="34" charset="0"/>
              </a:rPr>
              <a:t>Rob sering terjadi ketika SST turun, nilai SLA naik, dan dibarengi oleh fenomena La Nina dan DMI negatif.</a:t>
            </a:r>
          </a:p>
        </p:txBody>
      </p:sp>
      <p:sp>
        <p:nvSpPr>
          <p:cNvPr id="2" name="Kotak Teks 1">
            <a:extLst>
              <a:ext uri="{FF2B5EF4-FFF2-40B4-BE49-F238E27FC236}">
                <a16:creationId xmlns:a16="http://schemas.microsoft.com/office/drawing/2014/main" id="{67000CA0-694F-7262-F1C8-0C151E16186A}"/>
              </a:ext>
            </a:extLst>
          </p:cNvPr>
          <p:cNvSpPr txBox="1"/>
          <p:nvPr/>
        </p:nvSpPr>
        <p:spPr>
          <a:xfrm>
            <a:off x="1600200" y="237392"/>
            <a:ext cx="472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 dirty="0"/>
              <a:t>SEKOLAH TINGGI METEOROLOGI</a:t>
            </a:r>
          </a:p>
          <a:p>
            <a:r>
              <a:rPr lang="id-ID" sz="2400" b="1" dirty="0"/>
              <a:t>KLIMATOLOGI DAN </a:t>
            </a:r>
          </a:p>
          <a:p>
            <a:r>
              <a:rPr lang="id-ID" sz="2400" b="1" dirty="0"/>
              <a:t>GEOFISIKA</a:t>
            </a:r>
          </a:p>
        </p:txBody>
      </p:sp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8E0A9204-63C8-74A2-2873-8D6CD36D6224}"/>
              </a:ext>
            </a:extLst>
          </p:cNvPr>
          <p:cNvSpPr/>
          <p:nvPr/>
        </p:nvSpPr>
        <p:spPr>
          <a:xfrm>
            <a:off x="7888874" y="1841761"/>
            <a:ext cx="9560926" cy="177773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 dengan SST = -0.14278</a:t>
            </a:r>
          </a:p>
          <a:p>
            <a:pPr algn="ctr"/>
            <a:r>
              <a:rPr lang="id-ID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 dengan Indeks NINO 3.4 = -0.63578</a:t>
            </a:r>
          </a:p>
          <a:p>
            <a:pPr algn="ctr"/>
            <a:r>
              <a:rPr lang="id-ID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 dengan </a:t>
            </a:r>
            <a:r>
              <a:rPr lang="id-ID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Dipole</a:t>
            </a:r>
            <a:r>
              <a:rPr lang="id-ID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Mode Indeks = -0.67518</a:t>
            </a:r>
          </a:p>
          <a:p>
            <a:pPr algn="ctr"/>
            <a:r>
              <a:rPr lang="id-ID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 dengan Kejadian Rob = 0.314899471</a:t>
            </a:r>
          </a:p>
        </p:txBody>
      </p:sp>
      <p:sp>
        <p:nvSpPr>
          <p:cNvPr id="6" name="Panah: Kanan 5">
            <a:extLst>
              <a:ext uri="{FF2B5EF4-FFF2-40B4-BE49-F238E27FC236}">
                <a16:creationId xmlns:a16="http://schemas.microsoft.com/office/drawing/2014/main" id="{1916A45D-AF13-B29A-CEC8-72CBCAAD9D10}"/>
              </a:ext>
            </a:extLst>
          </p:cNvPr>
          <p:cNvSpPr/>
          <p:nvPr/>
        </p:nvSpPr>
        <p:spPr>
          <a:xfrm>
            <a:off x="4536073" y="2191216"/>
            <a:ext cx="3048000" cy="914400"/>
          </a:xfrm>
          <a:prstGeom prst="rightArrow">
            <a:avLst/>
          </a:prstGeom>
          <a:solidFill>
            <a:schemeClr val="bg1"/>
          </a:solidFill>
          <a:ln/>
          <a:effectLst>
            <a:innerShdw blurRad="114300">
              <a:prstClr val="black"/>
            </a:inn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Nilai Korelasi</a:t>
            </a:r>
          </a:p>
        </p:txBody>
      </p:sp>
    </p:spTree>
    <p:extLst>
      <p:ext uri="{BB962C8B-B14F-4D97-AF65-F5344CB8AC3E}">
        <p14:creationId xmlns:p14="http://schemas.microsoft.com/office/powerpoint/2010/main" val="289012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CA709A-BDEA-21D3-AFD5-FE7EC7290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46D540A0-3E03-4F11-D2CD-A8F19664A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6E5338E9-6C7F-14F3-AB6F-D47B72FBC908}"/>
              </a:ext>
            </a:extLst>
          </p:cNvPr>
          <p:cNvGrpSpPr/>
          <p:nvPr/>
        </p:nvGrpSpPr>
        <p:grpSpPr>
          <a:xfrm>
            <a:off x="-12027" y="-21571"/>
            <a:ext cx="18757227" cy="1659680"/>
            <a:chOff x="-8018" y="-14381"/>
            <a:chExt cx="12178881" cy="110645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4186459-8E5F-70F7-30B6-D3AE9310D04D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FB9F3C0-6CDC-4379-8653-313D614D6226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5FC7F4C-FE6C-5C8E-3E44-809C96808B03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F8A9547C-A0EF-0E2B-5047-1DE89C19B620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sp>
        <p:nvSpPr>
          <p:cNvPr id="3" name="Freeform 6">
            <a:extLst>
              <a:ext uri="{FF2B5EF4-FFF2-40B4-BE49-F238E27FC236}">
                <a16:creationId xmlns:a16="http://schemas.microsoft.com/office/drawing/2014/main" id="{82B5DE66-A2FC-1E2E-A6E9-E2FD83F3DC6D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A10F839-E74D-5B03-4A4A-E83797C6BF4F}"/>
              </a:ext>
            </a:extLst>
          </p:cNvPr>
          <p:cNvSpPr/>
          <p:nvPr/>
        </p:nvSpPr>
        <p:spPr>
          <a:xfrm rot="10800000" flipV="1">
            <a:off x="6549441" y="1714500"/>
            <a:ext cx="5222486" cy="753006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Saran</a:t>
            </a:r>
          </a:p>
        </p:txBody>
      </p:sp>
      <p:grpSp>
        <p:nvGrpSpPr>
          <p:cNvPr id="33" name="Google Shape;6946;p144">
            <a:extLst>
              <a:ext uri="{FF2B5EF4-FFF2-40B4-BE49-F238E27FC236}">
                <a16:creationId xmlns:a16="http://schemas.microsoft.com/office/drawing/2014/main" id="{87D366A7-B3A0-6833-5551-A8F5141D9889}"/>
              </a:ext>
            </a:extLst>
          </p:cNvPr>
          <p:cNvGrpSpPr/>
          <p:nvPr/>
        </p:nvGrpSpPr>
        <p:grpSpPr>
          <a:xfrm>
            <a:off x="321998" y="8738702"/>
            <a:ext cx="556319" cy="506633"/>
            <a:chOff x="-40378075" y="3267450"/>
            <a:chExt cx="317425" cy="289075"/>
          </a:xfrm>
          <a:noFill/>
        </p:grpSpPr>
        <p:sp>
          <p:nvSpPr>
            <p:cNvPr id="34" name="Google Shape;6947;p144">
              <a:extLst>
                <a:ext uri="{FF2B5EF4-FFF2-40B4-BE49-F238E27FC236}">
                  <a16:creationId xmlns:a16="http://schemas.microsoft.com/office/drawing/2014/main" id="{9778067C-00DC-9CB9-F85F-EBAC29D93232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35" name="Google Shape;6948;p144">
              <a:extLst>
                <a:ext uri="{FF2B5EF4-FFF2-40B4-BE49-F238E27FC236}">
                  <a16:creationId xmlns:a16="http://schemas.microsoft.com/office/drawing/2014/main" id="{BCBE5F5A-3C0B-E6F9-E90F-514B25031DB8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36" name="Google Shape;6949;p144">
              <a:extLst>
                <a:ext uri="{FF2B5EF4-FFF2-40B4-BE49-F238E27FC236}">
                  <a16:creationId xmlns:a16="http://schemas.microsoft.com/office/drawing/2014/main" id="{A9631D05-C360-75DC-9A3E-1D65A03CA8DE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37" name="Google Shape;6950;p144">
              <a:extLst>
                <a:ext uri="{FF2B5EF4-FFF2-40B4-BE49-F238E27FC236}">
                  <a16:creationId xmlns:a16="http://schemas.microsoft.com/office/drawing/2014/main" id="{DC093D6F-DBFB-4772-90F5-A2CDFBAD54B4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sp>
        <p:nvSpPr>
          <p:cNvPr id="45" name="TextBox 34">
            <a:extLst>
              <a:ext uri="{FF2B5EF4-FFF2-40B4-BE49-F238E27FC236}">
                <a16:creationId xmlns:a16="http://schemas.microsoft.com/office/drawing/2014/main" id="{2106708B-19E0-A923-EA65-AF6E079F4AB5}"/>
              </a:ext>
            </a:extLst>
          </p:cNvPr>
          <p:cNvSpPr txBox="1"/>
          <p:nvPr/>
        </p:nvSpPr>
        <p:spPr>
          <a:xfrm>
            <a:off x="1104703" y="8738702"/>
            <a:ext cx="4979744" cy="46166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PENUTUP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9729815-17A1-4DCC-56E1-A6F1CC3799B3}"/>
              </a:ext>
            </a:extLst>
          </p:cNvPr>
          <p:cNvSpPr/>
          <p:nvPr/>
        </p:nvSpPr>
        <p:spPr>
          <a:xfrm>
            <a:off x="389110" y="9325135"/>
            <a:ext cx="4726568" cy="68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2" name="TextBox 34">
            <a:extLst>
              <a:ext uri="{FF2B5EF4-FFF2-40B4-BE49-F238E27FC236}">
                <a16:creationId xmlns:a16="http://schemas.microsoft.com/office/drawing/2014/main" id="{8DB3311E-7498-71BD-000C-62BA42BF89AB}"/>
              </a:ext>
            </a:extLst>
          </p:cNvPr>
          <p:cNvSpPr txBox="1"/>
          <p:nvPr/>
        </p:nvSpPr>
        <p:spPr>
          <a:xfrm>
            <a:off x="4638802" y="991487"/>
            <a:ext cx="6405821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pPr algn="r"/>
            <a:endParaRPr lang="en-US" sz="3600" dirty="0">
              <a:solidFill>
                <a:schemeClr val="bg1"/>
              </a:solidFill>
              <a:latin typeface="Montserrat Bold" panose="00000800000000000000" charset="0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4C00DB-A72B-3CF8-6777-EC4AB36ABD20}"/>
              </a:ext>
            </a:extLst>
          </p:cNvPr>
          <p:cNvSpPr txBox="1"/>
          <p:nvPr/>
        </p:nvSpPr>
        <p:spPr>
          <a:xfrm>
            <a:off x="429651" y="3078195"/>
            <a:ext cx="1706513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AutoNum type="arabicPeriod"/>
            </a:pPr>
            <a:r>
              <a:rPr lang="id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enelitian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selanjutnya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disarankan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menggunakan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penelitian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yang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lebih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panjang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Hal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tersebut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bermaksud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agar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dapat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melihat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trend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ataupun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pola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pergerakan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anomali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SST dan SLA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lebih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mendalam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 wilayah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penelitian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514350" indent="-514350" algn="just">
              <a:buAutoNum type="arabicPeriod"/>
            </a:pP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Penelitian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selanjutnya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disarankan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bisa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memperluas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wilayah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penelitian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yang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digunakan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Hal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tersebut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diharapkan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agar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mengatasi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kekurangan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resolusi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 yang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didapatkan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514350" indent="-514350" algn="just">
              <a:buAutoNum type="arabicPeriod"/>
            </a:pP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Penelitian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selanjutnya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disarankan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menambahkan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fenomena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iklim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lainnya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menyesuaikan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wilayah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penelitian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yang </a:t>
            </a:r>
            <a:r>
              <a:rPr lang="en-ID" sz="3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dipilih</a:t>
            </a:r>
            <a:r>
              <a:rPr lang="en-ID" sz="3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" name="Kotak Teks 1">
            <a:extLst>
              <a:ext uri="{FF2B5EF4-FFF2-40B4-BE49-F238E27FC236}">
                <a16:creationId xmlns:a16="http://schemas.microsoft.com/office/drawing/2014/main" id="{183C97CA-AE52-4496-5A29-CBE2945E1E69}"/>
              </a:ext>
            </a:extLst>
          </p:cNvPr>
          <p:cNvSpPr txBox="1"/>
          <p:nvPr/>
        </p:nvSpPr>
        <p:spPr>
          <a:xfrm>
            <a:off x="1600200" y="237392"/>
            <a:ext cx="472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 dirty="0"/>
              <a:t>SEKOLAH TINGGI METEOROLOGI</a:t>
            </a:r>
          </a:p>
          <a:p>
            <a:r>
              <a:rPr lang="id-ID" sz="2400" b="1" dirty="0"/>
              <a:t>KLIMATOLOGI DAN </a:t>
            </a:r>
          </a:p>
          <a:p>
            <a:r>
              <a:rPr lang="id-ID" sz="2400" b="1" dirty="0"/>
              <a:t>GEOFISIKA</a:t>
            </a:r>
          </a:p>
        </p:txBody>
      </p:sp>
    </p:spTree>
    <p:extLst>
      <p:ext uri="{BB962C8B-B14F-4D97-AF65-F5344CB8AC3E}">
        <p14:creationId xmlns:p14="http://schemas.microsoft.com/office/powerpoint/2010/main" val="2922231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26A8040E-790E-A868-92B2-1E1C6EAB4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7373600" cy="601662"/>
          </a:xfrm>
        </p:spPr>
        <p:txBody>
          <a:bodyPr>
            <a:noAutofit/>
          </a:bodyPr>
          <a:lstStyle/>
          <a:p>
            <a:r>
              <a:rPr lang="id-ID" dirty="0">
                <a:solidFill>
                  <a:srgbClr val="0070C0"/>
                </a:solidFill>
                <a:latin typeface="Baskerville Old Face" panose="02020602080505020303" pitchFamily="18" charset="0"/>
                <a:cs typeface="Arial" panose="020B0604020202020204" pitchFamily="34" charset="0"/>
              </a:rPr>
              <a:t>Daftar Pustaka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D1CCB61-0FE3-F5FC-E764-96FBDEC267E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5168" y="1028700"/>
            <a:ext cx="17373600" cy="106490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2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Adiningsih, A. W., 2023,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Analisis Adaptasi Masyarakat Terdampak Banjir Rob di Desa Randusanga Kulon, Kecamatan Brebes, Kabupaten Brebes Berbasis Ekosistem Pesisir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Aldrian, E. dan Dwi Susanto, R., 2003,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Identification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three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dominant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rainfall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regions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within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Indonesia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their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relationship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to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sea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surface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temperature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International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Journal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Climatology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23, no. 12,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1435–1452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Aldrian, E., Pengkajian, B., dan Teknologi, P., 2008,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Meteorologi Laut Indonesia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Arief, M., Adawiah, S. W., Parwati, E., Hamzah, R., Prayogo, T.,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Harsanugraha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W. K., 2015, Pengembangan Model Ekstraksi Suhu Permukaan Laut Menggunakan Data Satelit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Landsat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8 Studi Kasus: Teluk Lampung,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Jurnal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Penginderaan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Jauh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12, no. 2,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107–122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Avia, L. Q. dan Hidayati, R., 2011, Dampak  Peristiwa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Enso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Terhadap Anomali Curah  Hujan di Wilayah Indonesia Selama Periode  1890-1989,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Majalah Lapan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62–68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BOM, 2010,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  The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three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phases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the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El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Niño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–Southern 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Oscillation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(ENSO)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http://www.bom.gov.au/climate/enso/his 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tory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/ln-2010-12/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three-phases-of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ENSO.shtml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Cazenave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A.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Cozannet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G. Le, 2014, Sea level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rise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its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coastal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impacts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Earth’s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Future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2, no. 2,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15–34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Cazenave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A.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Llovel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W., 2010,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Contemporary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sea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level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rise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Annual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Review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Marine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Science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2, no. 1,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145–173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Chandra, R. K.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Supriharjo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R. D., 2013,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Mitigasi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Bencana Banjir Rob di Jakarta Utara,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Jurnal Teknik POMITS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Advance Access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published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2013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Efendi, U., Kristianto, A., dan Pratama, B. E., 2021,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Respon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Hujan Lebat dan Kenaikan Tinggi Muka Laut Terhadap Prediksi Luasan Banjir Rob di Semarang (Studi Kasus Tanggal 3 – 5 Desember 2018),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Jurnal Kelautan Nasional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16, no. 3,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157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Egaputra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A. A.,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Ismunarti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D. H., dan Pranowo, W. S., 2022, Inventarisasi Kejadian Banjir Rob Kota Semarang Periode 2012 - 2020,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Indonesian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Journal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Oceanography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4, no. 2,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29–40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Fadlan, A., Sugianto, D. N.,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Kunarso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dan Zainuri, M., 2017,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Influence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ENSO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IOD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to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Variability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Sea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Surface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Height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in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North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South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Java Island, dalam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IOP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Conference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Series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: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Earth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Environmental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Science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Institute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Physics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Publishing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Fitria, W. dan Pratama, M. S., 2013, PENGARUH FENOMENA EL NINO 1997 DAN LA NINA 1999 TERHADAP CURAH HUJAN DI BIAK:, diakses pada Desember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Lyhardo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Sidabutar, Y., Sasmito, B., dan Janu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Amarrohman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F., 2016, ANALISIS SEA LEVEL RISE DAN KOMPONEN PASANG SURUT DENGAN MENGGUNAKAN DATA SATELIT ALTIMETRI JASON-2:, diakses pada Jurnal Geodesi Undip Januari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Marfai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M. A., 2011,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Impact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coastal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inundation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ecology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agricultural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land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use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case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study in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central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Java, Indonesia,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Quaestiones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Geographicae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30, no. 3,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19–32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McGranahan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G.,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Balk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D., dan Anderson, B., 2007, The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rising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tide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: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Assessing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risks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climate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change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human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settlements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in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low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elevation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coastal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zones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Environment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Urbanization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19, no. 1,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17–37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Mujadida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Z., Setiyono, H., Handoyo, G.,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Jarot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Marwoto, dan, 2021, Analisis Dinamika Permukaan Laut di Laut Jawa dengan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Recurrent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Neural Network:, diakses pada Indonesian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Journal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Oceanography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pada 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http://marine.copernicus.eu/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effectLst/>
              <a:latin typeface="Poppins" panose="00000500000000000000" pitchFamily="2" charset="0"/>
              <a:ea typeface="Times New Roman" panose="02020603050405020304" pitchFamily="18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id-ID" altLang="id-ID" sz="1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id-ID" altLang="id-ID" sz="1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id-ID" altLang="id-ID" sz="1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id-ID" altLang="id-ID" sz="1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925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Nicholls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R. J., 2004,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Coastal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flooding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wetland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loss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in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21st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century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: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Changes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under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SRES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climate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socio-economic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scenarios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Global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Environmental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Change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14, no. 1,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69–86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925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Nicholls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R. J.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Cazenave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A., 2010, Sea-level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rise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its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impact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coastal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zones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Science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328, no. 5985,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1517–1520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925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Nugraha, A. D. dan Perbani, N. M. R. R. C., 2023, Analisis Waktu Banjir Rob pada Model Sea Level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Anomaly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Harmonik dari Data Satelit Altimetri Jason-3 Tahun 2016–2018, hlm. 1328–1336, dalam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Seminar Nasional dan Diseminasi Tugas Akhir 2023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Bandung, Indonesia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Rahayu, N. D., Sasmito, B.,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Bashit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N., 2018, ANALISIS PENGARUH FENOMENA INDIAN OCEAN DIPOLE (IOD) TERHADAP CURAH HUJAN DI PULAU JAWA:, diakses pada Jurnal Geodesi Undip Januari pada http://disc.gsfc.nasa.gov.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Saji, N. H.,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Goswami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B. N.,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Vinayachandran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P. N.,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Yamagata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T., 1999, A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Dipole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Mode in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Tropical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Indian Ocean,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Nature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401, no. 6751,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360–363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Small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C.,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Nicholls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R. J.,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Smallt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C.,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Nichollst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R. J., 2003, A Global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Analysis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Human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Settlement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in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Coastal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Zones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:, diakses pada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Source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: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Journal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Coastal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Research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pada http://www.jstor.org/stable/4299200.http://www.jstor.org/page/info/about/policies/terms.jsp.http://www.jstor.org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Syafitri, A. W. dan Rochani, A., 2021, Analisis Penyebab Banjir Rob di Kawasan Pesisir,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Jurnal Kajian Ruang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1, no. 1,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16–28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Tjasyono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B. H., Lubis, A.,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Juaeni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I.,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Ruminta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Harijono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S. W. B., 2008, Dampak Variasi Temperatur Samudera Pasifik dan Hindia Ekuatorial terhadap Curah Hujan di Indonesia,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Jurnal Sains Dirgantara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5, no. 2,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83–95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Tongkukut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S. H. J., 2011, El-Nino dan Pengaruhnya terhadap Curah Hujan di Manado Sulawesi Utara,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Jurnal Ilmiah Sains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11, no. 1,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102–108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Trenberth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K. E., 1997, The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Definition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El Nino: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Triana, Y. T. dan Hidayah, Z., 2020, KAJIAN POTENSI DAERAH RAWAN BANJIR ROB DAN ADAPTASI MASYARAKAT DI WILAYAH PESISIR UTARA SURABAYA,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Juvenil:Jurnal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Ilmiah Kelautan dan Perikanan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1, no. 1,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141–150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Triana, K.,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Solihuddin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T., dan Nandika, M. R., 2023, The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dynamic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sea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level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anomaly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in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Papua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coastal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area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its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associated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response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to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climate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indices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dalam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IOP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Conference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Series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: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Earth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and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Environmental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Science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Institute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Physics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Wahyu Ramadhanty, F.,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Rochaddi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B., dan Dwi Haryo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Ismunarti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dan, 2021, Pengaruh Fenomena IOD (Indian Ocean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Dipole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) Terhadap Sebaran Temperatur dan Salinitas di Perairan Barat Sumatera:, diakses pada Indonesian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Journal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of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Oceanography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pada http://www.jcommops.org.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Watson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C. S.,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White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N. J.,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Church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J. A., King, M. A.,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Burgette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R. J.,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Legresy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B., 2015,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Unabated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global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mean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sea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-level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rise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over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the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satellite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altimeter era,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Nature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Climate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kumimoji="0" lang="id-ID" altLang="id-ID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Change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Vol. 5, no. 6,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pp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565–568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Wirasatriya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A. dan </a:t>
            </a:r>
            <a:r>
              <a:rPr kumimoji="0" lang="id-ID" altLang="id-ID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Hartoko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A., 2006, KAJIAN KENAIKAN MUKA LAUT SEBAGAI LANDASAN PENANGGULANGAN ROB DI PESISIR KOTA SEMARANG:, diakses pada www.pdffactory.com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39725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Zakir, A., Sulistya, W., dan Khotimah, M. K., 2009, </a:t>
            </a:r>
            <a:r>
              <a:rPr kumimoji="0" lang="id-ID" altLang="id-ID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Perspektif Operasional Cuaca Tropis</a:t>
            </a:r>
            <a:r>
              <a:rPr kumimoji="0" lang="id-ID" altLang="id-ID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Puslitbang BMKG</a:t>
            </a:r>
            <a:endParaRPr kumimoji="0" lang="id-ID" altLang="id-ID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51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D51CC0-C548-1336-EDE3-F0337E0F9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56D1E1B7-0012-47F1-407C-617E34AE6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6">
            <a:extLst>
              <a:ext uri="{FF2B5EF4-FFF2-40B4-BE49-F238E27FC236}">
                <a16:creationId xmlns:a16="http://schemas.microsoft.com/office/drawing/2014/main" id="{CC49C980-3FBF-03CE-004B-35721C8DB035}"/>
              </a:ext>
            </a:extLst>
          </p:cNvPr>
          <p:cNvSpPr/>
          <p:nvPr/>
        </p:nvSpPr>
        <p:spPr>
          <a:xfrm>
            <a:off x="2322372" y="3483774"/>
            <a:ext cx="2963505" cy="2961651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D" sz="270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3B6ABCC-FF31-080E-9A38-D424DD4BDBC6}"/>
              </a:ext>
            </a:extLst>
          </p:cNvPr>
          <p:cNvSpPr/>
          <p:nvPr/>
        </p:nvSpPr>
        <p:spPr>
          <a:xfrm>
            <a:off x="5683797" y="3429002"/>
            <a:ext cx="81210" cy="323799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/>
          </a:p>
        </p:txBody>
      </p:sp>
      <p:sp>
        <p:nvSpPr>
          <p:cNvPr id="15" name="TextBox 34">
            <a:extLst>
              <a:ext uri="{FF2B5EF4-FFF2-40B4-BE49-F238E27FC236}">
                <a16:creationId xmlns:a16="http://schemas.microsoft.com/office/drawing/2014/main" id="{4A767882-71D3-2392-916A-761F092F17FB}"/>
              </a:ext>
            </a:extLst>
          </p:cNvPr>
          <p:cNvSpPr txBox="1"/>
          <p:nvPr/>
        </p:nvSpPr>
        <p:spPr>
          <a:xfrm>
            <a:off x="6162927" y="3810437"/>
            <a:ext cx="10877316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6600" b="1" dirty="0">
                <a:solidFill>
                  <a:schemeClr val="bg1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Terima Kasih!</a:t>
            </a:r>
            <a:br>
              <a:rPr lang="en-US" sz="6600" b="1" dirty="0">
                <a:solidFill>
                  <a:schemeClr val="bg1"/>
                </a:solidFill>
                <a:latin typeface="Montserrat Bold"/>
                <a:ea typeface="Montserrat Bold"/>
                <a:cs typeface="Montserrat Bold"/>
                <a:sym typeface="Montserrat Bold"/>
              </a:rPr>
            </a:br>
            <a:r>
              <a:rPr lang="en-US" sz="4200" b="1" dirty="0" err="1">
                <a:solidFill>
                  <a:schemeClr val="bg1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Kritik</a:t>
            </a:r>
            <a:r>
              <a:rPr lang="en-US" sz="4200" b="1" dirty="0">
                <a:solidFill>
                  <a:schemeClr val="bg1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dan saran </a:t>
            </a:r>
            <a:r>
              <a:rPr lang="en-US" sz="4200" b="1" dirty="0" err="1">
                <a:solidFill>
                  <a:schemeClr val="bg1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akan</a:t>
            </a:r>
            <a:r>
              <a:rPr lang="en-US" sz="4200" b="1" dirty="0">
                <a:solidFill>
                  <a:schemeClr val="bg1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sangat membantu </a:t>
            </a:r>
            <a:r>
              <a:rPr lang="en-US" sz="4200" b="1" dirty="0" err="1">
                <a:solidFill>
                  <a:schemeClr val="bg1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kelancaran</a:t>
            </a:r>
            <a:r>
              <a:rPr lang="en-US" sz="4200" b="1" dirty="0">
                <a:solidFill>
                  <a:schemeClr val="bg1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penelitian ini!</a:t>
            </a:r>
            <a:endParaRPr lang="en-US" sz="6600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</p:spTree>
    <p:extLst>
      <p:ext uri="{BB962C8B-B14F-4D97-AF65-F5344CB8AC3E}">
        <p14:creationId xmlns:p14="http://schemas.microsoft.com/office/powerpoint/2010/main" val="195601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7328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7000"/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2378500" y="3871300"/>
            <a:ext cx="377150" cy="127600"/>
          </a:xfrm>
          <a:custGeom>
            <a:avLst/>
            <a:gdLst/>
            <a:ahLst/>
            <a:cxnLst/>
            <a:rect l="l" t="t" r="r" b="b"/>
            <a:pathLst>
              <a:path w="377150" h="127600">
                <a:moveTo>
                  <a:pt x="0" y="0"/>
                </a:moveTo>
                <a:lnTo>
                  <a:pt x="377150" y="0"/>
                </a:lnTo>
                <a:lnTo>
                  <a:pt x="377150" y="127600"/>
                </a:lnTo>
                <a:lnTo>
                  <a:pt x="0" y="127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661675" y="2810172"/>
            <a:ext cx="661850" cy="197850"/>
          </a:xfrm>
          <a:custGeom>
            <a:avLst/>
            <a:gdLst/>
            <a:ahLst/>
            <a:cxnLst/>
            <a:rect l="l" t="t" r="r" b="b"/>
            <a:pathLst>
              <a:path w="661850" h="197850">
                <a:moveTo>
                  <a:pt x="0" y="0"/>
                </a:moveTo>
                <a:lnTo>
                  <a:pt x="661850" y="0"/>
                </a:lnTo>
                <a:lnTo>
                  <a:pt x="661850" y="197850"/>
                </a:lnTo>
                <a:lnTo>
                  <a:pt x="0" y="1978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6120909" y="1548229"/>
            <a:ext cx="11794540" cy="13871"/>
          </a:xfrm>
          <a:prstGeom prst="line">
            <a:avLst/>
          </a:prstGeom>
          <a:ln w="666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276591" y="276591"/>
            <a:ext cx="1504218" cy="1504218"/>
          </a:xfrm>
          <a:custGeom>
            <a:avLst/>
            <a:gdLst/>
            <a:ahLst/>
            <a:cxnLst/>
            <a:rect l="l" t="t" r="r" b="b"/>
            <a:pathLst>
              <a:path w="1504218" h="1504218">
                <a:moveTo>
                  <a:pt x="0" y="0"/>
                </a:moveTo>
                <a:lnTo>
                  <a:pt x="1504218" y="0"/>
                </a:lnTo>
                <a:lnTo>
                  <a:pt x="1504218" y="1504218"/>
                </a:lnTo>
                <a:lnTo>
                  <a:pt x="0" y="150421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3086100"/>
            <a:ext cx="15963900" cy="2450671"/>
          </a:xfrm>
          <a:prstGeom prst="rect">
            <a:avLst/>
          </a:prstGeom>
          <a:solidFill>
            <a:schemeClr val="tx2">
              <a:lumMod val="75000"/>
              <a:alpha val="69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4800" b="1" dirty="0">
                <a:solidFill>
                  <a:srgbClr val="FFFF00"/>
                </a:solidFill>
                <a:latin typeface="Gama-Sans" panose="00000500000000000000" pitchFamily="50" charset="0"/>
                <a:ea typeface="Antonio Bold"/>
                <a:cs typeface="Antonio Bold"/>
                <a:sym typeface="Antonio Bold"/>
              </a:rPr>
              <a:t>ANALISA DINAMIKA ANOMALI TINGGI PERMUKAAN LAUT DAN SUHU PERMUKAAN LAUT TERHADAP KEJADIAN ROB DI KOTA SEMARANG PERIODE 2012-2020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66800" y="5905500"/>
            <a:ext cx="8715409" cy="953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2800" b="1" dirty="0">
                <a:latin typeface="Poppins Medium"/>
                <a:ea typeface="Poppins Medium"/>
                <a:cs typeface="Poppins Medium"/>
                <a:sym typeface="Poppins Medium"/>
              </a:rPr>
              <a:t>Belva Aurora Danica Putra</a:t>
            </a:r>
          </a:p>
          <a:p>
            <a:pPr algn="l">
              <a:lnSpc>
                <a:spcPts val="3840"/>
              </a:lnSpc>
            </a:pPr>
            <a:r>
              <a:rPr lang="en-US" sz="2800" b="1" dirty="0">
                <a:latin typeface="Poppins Medium"/>
                <a:ea typeface="Poppins Medium"/>
                <a:cs typeface="Poppins Medium"/>
                <a:sym typeface="Poppins Medium"/>
              </a:rPr>
              <a:t>11.21.0012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8772525"/>
            <a:ext cx="4336157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Dosen</a:t>
            </a:r>
            <a:r>
              <a:rPr lang="en-US" sz="2400" b="1" dirty="0"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Pembimbing</a:t>
            </a:r>
            <a:r>
              <a:rPr lang="en-US" sz="2400" b="1" dirty="0">
                <a:latin typeface="Poppins Medium"/>
                <a:ea typeface="Poppins Medium"/>
                <a:cs typeface="Poppins Medium"/>
                <a:sym typeface="Poppins Medium"/>
              </a:rPr>
              <a:t> : 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 dirty="0">
                <a:latin typeface="Poppins Medium"/>
                <a:ea typeface="Poppins Medium"/>
                <a:cs typeface="Poppins Medium"/>
                <a:sym typeface="Poppins Medium"/>
              </a:rPr>
              <a:t>Ahmad </a:t>
            </a: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Fadlan</a:t>
            </a:r>
            <a:r>
              <a:rPr lang="en-US" sz="2400" b="1" dirty="0">
                <a:latin typeface="Poppins Medium"/>
                <a:ea typeface="Poppins Medium"/>
                <a:cs typeface="Poppins Medium"/>
                <a:sym typeface="Poppins Medium"/>
              </a:rPr>
              <a:t>, SST, </a:t>
            </a: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M.Si</a:t>
            </a:r>
            <a:endParaRPr lang="en-US" sz="2400" b="1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120909" y="8772525"/>
            <a:ext cx="4802684" cy="849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Ketua</a:t>
            </a:r>
            <a:r>
              <a:rPr lang="en-US" sz="2400" b="1" dirty="0">
                <a:latin typeface="Poppins Medium"/>
                <a:ea typeface="Poppins Medium"/>
                <a:cs typeface="Poppins Medium"/>
                <a:sym typeface="Poppins Medium"/>
              </a:rPr>
              <a:t> Tim </a:t>
            </a: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Penguji</a:t>
            </a:r>
            <a:r>
              <a:rPr lang="en-US" sz="2400" b="1" dirty="0">
                <a:latin typeface="Poppins Medium"/>
                <a:ea typeface="Poppins Medium"/>
                <a:cs typeface="Poppins Medium"/>
                <a:sym typeface="Poppins Medium"/>
              </a:rPr>
              <a:t> : 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 dirty="0">
                <a:latin typeface="Poppins Medium"/>
                <a:ea typeface="Poppins Medium"/>
                <a:cs typeface="Poppins Medium"/>
                <a:sym typeface="Poppins Medium"/>
              </a:rPr>
              <a:t>Dr. Aries </a:t>
            </a: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Kristianto</a:t>
            </a:r>
            <a:r>
              <a:rPr lang="en-US" sz="2400" b="1" dirty="0">
                <a:latin typeface="Poppins Medium"/>
                <a:ea typeface="Poppins Medium"/>
                <a:cs typeface="Poppins Medium"/>
                <a:sym typeface="Poppins Medium"/>
              </a:rPr>
              <a:t>, S.T, </a:t>
            </a: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M.Si</a:t>
            </a:r>
            <a:endParaRPr lang="en-US" sz="2400" b="1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1738100" y="8772525"/>
            <a:ext cx="4644899" cy="8635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Anggota</a:t>
            </a:r>
            <a:r>
              <a:rPr lang="id-ID" sz="2400" b="1" dirty="0"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-US" sz="2400" b="1" dirty="0">
                <a:latin typeface="Poppins Medium"/>
                <a:ea typeface="Poppins Medium"/>
                <a:cs typeface="Poppins Medium"/>
                <a:sym typeface="Poppins Medium"/>
              </a:rPr>
              <a:t>Tim </a:t>
            </a: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Penguji</a:t>
            </a:r>
            <a:r>
              <a:rPr lang="id-ID" sz="2400" b="1" dirty="0">
                <a:latin typeface="Poppins Medium"/>
                <a:ea typeface="Poppins Medium"/>
                <a:cs typeface="Poppins Medium"/>
                <a:sym typeface="Poppins Medium"/>
              </a:rPr>
              <a:t>:</a:t>
            </a:r>
            <a:endParaRPr lang="en-US" sz="2400" b="1"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Avrionesti</a:t>
            </a:r>
            <a:r>
              <a:rPr lang="en-US" sz="2400" b="1" dirty="0">
                <a:latin typeface="Poppins Medium"/>
                <a:ea typeface="Poppins Medium"/>
                <a:cs typeface="Poppins Medium"/>
                <a:sym typeface="Poppins Medium"/>
              </a:rPr>
              <a:t>, </a:t>
            </a:r>
            <a:r>
              <a:rPr lang="en-US" sz="2400" b="1" dirty="0" err="1">
                <a:latin typeface="Poppins Medium"/>
                <a:ea typeface="Poppins Medium"/>
                <a:cs typeface="Poppins Medium"/>
                <a:sym typeface="Poppins Medium"/>
              </a:rPr>
              <a:t>M.Si</a:t>
            </a:r>
            <a:endParaRPr lang="en-US" sz="2400" b="1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909927" y="610797"/>
            <a:ext cx="6312169" cy="1095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288"/>
              </a:lnSpc>
            </a:pPr>
            <a:r>
              <a:rPr lang="en-US" sz="4400" b="1" dirty="0">
                <a:latin typeface="Poppins Medium" panose="00000600000000000000" pitchFamily="2" charset="0"/>
                <a:ea typeface="Arial"/>
                <a:cs typeface="Poppins Medium" panose="00000600000000000000" pitchFamily="2" charset="0"/>
                <a:sym typeface="Arial"/>
              </a:rPr>
              <a:t>STMKG</a:t>
            </a:r>
          </a:p>
          <a:p>
            <a:pPr algn="just">
              <a:lnSpc>
                <a:spcPts val="3277"/>
              </a:lnSpc>
              <a:spcBef>
                <a:spcPct val="0"/>
              </a:spcBef>
            </a:pPr>
            <a:r>
              <a:rPr lang="id-ID" sz="2400" b="1" dirty="0">
                <a:latin typeface="Poppins Medium" panose="00000600000000000000" pitchFamily="2" charset="0"/>
                <a:ea typeface="Arial"/>
                <a:cs typeface="Poppins Medium" panose="00000600000000000000" pitchFamily="2" charset="0"/>
                <a:sym typeface="Arial"/>
              </a:rPr>
              <a:t>Program </a:t>
            </a:r>
            <a:r>
              <a:rPr lang="en-US" sz="2400" b="1" dirty="0" err="1">
                <a:latin typeface="Poppins Medium" panose="00000600000000000000" pitchFamily="2" charset="0"/>
                <a:ea typeface="Arial"/>
                <a:cs typeface="Poppins Medium" panose="00000600000000000000" pitchFamily="2" charset="0"/>
                <a:sym typeface="Arial"/>
              </a:rPr>
              <a:t>Studi</a:t>
            </a:r>
            <a:r>
              <a:rPr lang="en-US" sz="2400" b="1" dirty="0">
                <a:latin typeface="Poppins Medium" panose="00000600000000000000" pitchFamily="2" charset="0"/>
                <a:ea typeface="Arial"/>
                <a:cs typeface="Poppins Medium" panose="00000600000000000000" pitchFamily="2" charset="0"/>
                <a:sym typeface="Arial"/>
              </a:rPr>
              <a:t> </a:t>
            </a:r>
            <a:r>
              <a:rPr lang="en-US" sz="2400" b="1" dirty="0" err="1">
                <a:latin typeface="Poppins Medium" panose="00000600000000000000" pitchFamily="2" charset="0"/>
                <a:ea typeface="Arial"/>
                <a:cs typeface="Poppins Medium" panose="00000600000000000000" pitchFamily="2" charset="0"/>
                <a:sym typeface="Arial"/>
              </a:rPr>
              <a:t>Meteorologi</a:t>
            </a:r>
            <a:endParaRPr lang="en-US" sz="2400" b="1" dirty="0">
              <a:latin typeface="Poppins Medium" panose="00000600000000000000" pitchFamily="2" charset="0"/>
              <a:ea typeface="Arial"/>
              <a:cs typeface="Poppins Medium" panose="00000600000000000000" pitchFamily="2" charset="0"/>
              <a:sym typeface="Arial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5544800" y="1077392"/>
            <a:ext cx="2669498" cy="4274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 b="1" dirty="0">
                <a:latin typeface="Poppins Medium"/>
                <a:ea typeface="Poppins Medium"/>
                <a:cs typeface="Poppins Medium"/>
                <a:sym typeface="Poppins Medium"/>
              </a:rPr>
              <a:t>stmkg.ac.id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914D740-348D-CCB9-C70D-82B57C793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A7316EEB-4F69-CFB4-57B3-48EF107048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5FE2F7E2-FE73-F46F-F9C9-417EC7EE76C8}"/>
              </a:ext>
            </a:extLst>
          </p:cNvPr>
          <p:cNvGrpSpPr/>
          <p:nvPr/>
        </p:nvGrpSpPr>
        <p:grpSpPr>
          <a:xfrm>
            <a:off x="-12027" y="-21571"/>
            <a:ext cx="18988695" cy="1659680"/>
            <a:chOff x="-8018" y="-14381"/>
            <a:chExt cx="12178881" cy="110645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C86C2DF-B58A-9FEC-038F-787314B58CB4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5C42048-21FC-7EAB-63CB-F6438DA36EE4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C10621F-0A20-A333-7082-CBD92807B632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EEAF3204-9009-977A-DBF5-C5D4394CD5EB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sp>
        <p:nvSpPr>
          <p:cNvPr id="3" name="Freeform 6">
            <a:extLst>
              <a:ext uri="{FF2B5EF4-FFF2-40B4-BE49-F238E27FC236}">
                <a16:creationId xmlns:a16="http://schemas.microsoft.com/office/drawing/2014/main" id="{D1F11870-5412-4F3E-7F9A-B0D8D6719F4C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12" name="Rectangle: Rounded Corners 23">
            <a:extLst>
              <a:ext uri="{FF2B5EF4-FFF2-40B4-BE49-F238E27FC236}">
                <a16:creationId xmlns:a16="http://schemas.microsoft.com/office/drawing/2014/main" id="{9355DC7D-E4CF-7D86-2EF8-4ACD8BDD8AB5}"/>
              </a:ext>
            </a:extLst>
          </p:cNvPr>
          <p:cNvSpPr/>
          <p:nvPr/>
        </p:nvSpPr>
        <p:spPr>
          <a:xfrm rot="10800000" flipV="1">
            <a:off x="10439399" y="1375745"/>
            <a:ext cx="7739931" cy="795955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Grafik </a:t>
            </a:r>
            <a:r>
              <a:rPr lang="id-ID" sz="2400" b="1" dirty="0" err="1">
                <a:solidFill>
                  <a:sysClr val="windowText" lastClr="000000"/>
                </a:solidFill>
                <a:latin typeface="Montserrat" panose="00000500000000000000" pitchFamily="2" charset="0"/>
              </a:rPr>
              <a:t>Rata-Rata</a:t>
            </a:r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 Musiman SLA, NINO 3.4, DMI</a:t>
            </a:r>
            <a:endParaRPr lang="en-ID" sz="2400" b="1" dirty="0">
              <a:solidFill>
                <a:sysClr val="windowText" lastClr="000000"/>
              </a:solidFill>
              <a:latin typeface="Montserrat" panose="00000500000000000000" pitchFamily="2" charset="0"/>
            </a:endParaRPr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A048C9AD-9DA7-5459-8A5B-C652DEC77E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399" y="2561631"/>
            <a:ext cx="18026931" cy="745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91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 5">
            <a:extLst>
              <a:ext uri="{FF2B5EF4-FFF2-40B4-BE49-F238E27FC236}">
                <a16:creationId xmlns:a16="http://schemas.microsoft.com/office/drawing/2014/main" id="{853513C8-43B6-5684-F4B9-E86B290450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1724206"/>
              </p:ext>
            </p:extLst>
          </p:nvPr>
        </p:nvGraphicFramePr>
        <p:xfrm>
          <a:off x="762000" y="494029"/>
          <a:ext cx="7861300" cy="295465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699435">
                  <a:extLst>
                    <a:ext uri="{9D8B030D-6E8A-4147-A177-3AD203B41FA5}">
                      <a16:colId xmlns:a16="http://schemas.microsoft.com/office/drawing/2014/main" val="39408500"/>
                    </a:ext>
                  </a:extLst>
                </a:gridCol>
                <a:gridCol w="4161865">
                  <a:extLst>
                    <a:ext uri="{9D8B030D-6E8A-4147-A177-3AD203B41FA5}">
                      <a16:colId xmlns:a16="http://schemas.microsoft.com/office/drawing/2014/main" val="2229879103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>
                          <a:effectLst/>
                          <a:highlight>
                            <a:srgbClr val="FFFF00"/>
                          </a:highlight>
                        </a:rPr>
                        <a:t>interval koefisien</a:t>
                      </a:r>
                      <a:endParaRPr lang="id-ID" sz="32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Tingkat Hubungan</a:t>
                      </a:r>
                      <a:endParaRPr lang="id-ID" sz="32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41120149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 dirty="0">
                          <a:effectLst/>
                        </a:rPr>
                        <a:t>0,00-0,199</a:t>
                      </a:r>
                      <a:endParaRPr lang="id-ID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>
                          <a:effectLst/>
                        </a:rPr>
                        <a:t>sangat rendah</a:t>
                      </a:r>
                      <a:endParaRPr lang="id-ID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827324745"/>
                  </a:ext>
                </a:extLst>
              </a:tr>
              <a:tr h="186055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>
                          <a:effectLst/>
                        </a:rPr>
                        <a:t>0,20-0,399</a:t>
                      </a:r>
                      <a:endParaRPr lang="id-ID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>
                          <a:effectLst/>
                        </a:rPr>
                        <a:t>rendah</a:t>
                      </a:r>
                      <a:endParaRPr lang="id-ID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681027898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>
                          <a:effectLst/>
                        </a:rPr>
                        <a:t>0,40-0,599</a:t>
                      </a:r>
                      <a:endParaRPr lang="id-ID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>
                          <a:effectLst/>
                        </a:rPr>
                        <a:t>sedang</a:t>
                      </a:r>
                      <a:endParaRPr lang="id-ID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05460051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 dirty="0">
                          <a:effectLst/>
                        </a:rPr>
                        <a:t>0,60-0,799</a:t>
                      </a:r>
                      <a:endParaRPr lang="id-ID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>
                          <a:effectLst/>
                        </a:rPr>
                        <a:t>kuat</a:t>
                      </a:r>
                      <a:endParaRPr lang="id-ID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57303767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 dirty="0">
                          <a:effectLst/>
                        </a:rPr>
                        <a:t>0,80-1.000</a:t>
                      </a:r>
                      <a:endParaRPr lang="id-ID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3200" u="none" strike="noStrike" dirty="0">
                          <a:effectLst/>
                        </a:rPr>
                        <a:t>sangat kuat</a:t>
                      </a:r>
                      <a:endParaRPr lang="id-ID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900712029"/>
                  </a:ext>
                </a:extLst>
              </a:tr>
            </a:tbl>
          </a:graphicData>
        </a:graphic>
      </p:graphicFrame>
      <p:graphicFrame>
        <p:nvGraphicFramePr>
          <p:cNvPr id="7" name="Tabel 6">
            <a:extLst>
              <a:ext uri="{FF2B5EF4-FFF2-40B4-BE49-F238E27FC236}">
                <a16:creationId xmlns:a16="http://schemas.microsoft.com/office/drawing/2014/main" id="{191CAB92-839D-5549-C19C-194349DC73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182678"/>
              </p:ext>
            </p:extLst>
          </p:nvPr>
        </p:nvGraphicFramePr>
        <p:xfrm>
          <a:off x="762000" y="4135397"/>
          <a:ext cx="8686800" cy="295465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37360">
                  <a:extLst>
                    <a:ext uri="{9D8B030D-6E8A-4147-A177-3AD203B41FA5}">
                      <a16:colId xmlns:a16="http://schemas.microsoft.com/office/drawing/2014/main" val="879254461"/>
                    </a:ext>
                  </a:extLst>
                </a:gridCol>
                <a:gridCol w="1737360">
                  <a:extLst>
                    <a:ext uri="{9D8B030D-6E8A-4147-A177-3AD203B41FA5}">
                      <a16:colId xmlns:a16="http://schemas.microsoft.com/office/drawing/2014/main" val="3228031451"/>
                    </a:ext>
                  </a:extLst>
                </a:gridCol>
                <a:gridCol w="1737360">
                  <a:extLst>
                    <a:ext uri="{9D8B030D-6E8A-4147-A177-3AD203B41FA5}">
                      <a16:colId xmlns:a16="http://schemas.microsoft.com/office/drawing/2014/main" val="2950901464"/>
                    </a:ext>
                  </a:extLst>
                </a:gridCol>
                <a:gridCol w="1737360">
                  <a:extLst>
                    <a:ext uri="{9D8B030D-6E8A-4147-A177-3AD203B41FA5}">
                      <a16:colId xmlns:a16="http://schemas.microsoft.com/office/drawing/2014/main" val="4052485573"/>
                    </a:ext>
                  </a:extLst>
                </a:gridCol>
                <a:gridCol w="1737360">
                  <a:extLst>
                    <a:ext uri="{9D8B030D-6E8A-4147-A177-3AD203B41FA5}">
                      <a16:colId xmlns:a16="http://schemas.microsoft.com/office/drawing/2014/main" val="3390904605"/>
                    </a:ext>
                  </a:extLst>
                </a:gridCol>
              </a:tblGrid>
              <a:tr h="78017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 dirty="0">
                          <a:effectLst/>
                        </a:rPr>
                        <a:t> </a:t>
                      </a:r>
                      <a:endParaRPr lang="id-ID" sz="2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  <a:highlight>
                            <a:srgbClr val="FFFF00"/>
                          </a:highlight>
                        </a:rPr>
                        <a:t>SLA</a:t>
                      </a:r>
                      <a:endParaRPr lang="id-ID" sz="2800" b="0" i="1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Rob</a:t>
                      </a:r>
                      <a:endParaRPr lang="id-ID" sz="2800" b="0" i="1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  <a:highlight>
                            <a:srgbClr val="FFFF00"/>
                          </a:highlight>
                        </a:rPr>
                        <a:t>NINO 3.4</a:t>
                      </a:r>
                      <a:endParaRPr lang="id-ID" sz="2800" b="0" i="1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DMI</a:t>
                      </a:r>
                      <a:endParaRPr lang="id-ID" sz="2800" b="0" i="1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9101673"/>
                  </a:ext>
                </a:extLst>
              </a:tr>
              <a:tr h="46187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SLA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1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endParaRPr lang="id-ID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endParaRPr lang="id-ID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2075947"/>
                  </a:ext>
                </a:extLst>
              </a:tr>
              <a:tr h="78017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 dirty="0">
                          <a:effectLst/>
                        </a:rPr>
                        <a:t>Rob</a:t>
                      </a:r>
                      <a:endParaRPr lang="id-ID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0.314899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 dirty="0">
                          <a:effectLst/>
                        </a:rPr>
                        <a:t>1</a:t>
                      </a:r>
                      <a:endParaRPr lang="id-ID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endParaRPr lang="id-ID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54535"/>
                  </a:ext>
                </a:extLst>
              </a:tr>
              <a:tr h="46187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NINO 3.4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-0.63578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-0.26697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1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3593689"/>
                  </a:ext>
                </a:extLst>
              </a:tr>
              <a:tr h="47057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DMI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-0.67518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-0.2083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0.429905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 dirty="0">
                          <a:effectLst/>
                        </a:rPr>
                        <a:t>1</a:t>
                      </a:r>
                      <a:endParaRPr lang="id-ID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068624"/>
                  </a:ext>
                </a:extLst>
              </a:tr>
            </a:tbl>
          </a:graphicData>
        </a:graphic>
      </p:graphicFrame>
      <p:graphicFrame>
        <p:nvGraphicFramePr>
          <p:cNvPr id="8" name="Tabel 7">
            <a:extLst>
              <a:ext uri="{FF2B5EF4-FFF2-40B4-BE49-F238E27FC236}">
                <a16:creationId xmlns:a16="http://schemas.microsoft.com/office/drawing/2014/main" id="{CAB9ADD5-DE58-901F-C4AE-EAD3E8838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4128714"/>
              </p:ext>
            </p:extLst>
          </p:nvPr>
        </p:nvGraphicFramePr>
        <p:xfrm>
          <a:off x="9753600" y="342900"/>
          <a:ext cx="7226300" cy="445928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74169">
                  <a:extLst>
                    <a:ext uri="{9D8B030D-6E8A-4147-A177-3AD203B41FA5}">
                      <a16:colId xmlns:a16="http://schemas.microsoft.com/office/drawing/2014/main" val="1877716414"/>
                    </a:ext>
                  </a:extLst>
                </a:gridCol>
                <a:gridCol w="4052131">
                  <a:extLst>
                    <a:ext uri="{9D8B030D-6E8A-4147-A177-3AD203B41FA5}">
                      <a16:colId xmlns:a16="http://schemas.microsoft.com/office/drawing/2014/main" val="1465205127"/>
                    </a:ext>
                  </a:extLst>
                </a:gridCol>
              </a:tblGrid>
              <a:tr h="55564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  <a:highlight>
                            <a:srgbClr val="FFFF00"/>
                          </a:highlight>
                        </a:rPr>
                        <a:t>Nino 3.4</a:t>
                      </a:r>
                      <a:endParaRPr lang="id-ID" sz="24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Fase</a:t>
                      </a:r>
                      <a:endParaRPr lang="id-ID" sz="24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066069"/>
                  </a:ext>
                </a:extLst>
              </a:tr>
              <a:tr h="55564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</a:rPr>
                        <a:t>&gt;+ 1.5 oC</a:t>
                      </a:r>
                      <a:endParaRPr lang="id-ID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</a:rPr>
                        <a:t>El Nino Kuat</a:t>
                      </a:r>
                      <a:endParaRPr lang="id-ID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1231417"/>
                  </a:ext>
                </a:extLst>
              </a:tr>
              <a:tr h="55564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</a:rPr>
                        <a:t>+1.0 oC s.d +1.5 oC</a:t>
                      </a:r>
                      <a:endParaRPr lang="id-ID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 dirty="0">
                          <a:effectLst/>
                        </a:rPr>
                        <a:t>El Nino Sedang</a:t>
                      </a:r>
                      <a:endParaRPr lang="id-ID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1786868"/>
                  </a:ext>
                </a:extLst>
              </a:tr>
              <a:tr h="55564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</a:rPr>
                        <a:t>+0.5 oC s.d +1.0 oC</a:t>
                      </a:r>
                      <a:endParaRPr lang="id-ID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 dirty="0">
                          <a:effectLst/>
                        </a:rPr>
                        <a:t>El Nino Lemah</a:t>
                      </a:r>
                      <a:endParaRPr lang="id-ID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6259575"/>
                  </a:ext>
                </a:extLst>
              </a:tr>
              <a:tr h="569759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</a:rPr>
                        <a:t>-0.5 oC s.d +0.5 oC</a:t>
                      </a:r>
                      <a:endParaRPr lang="id-ID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</a:rPr>
                        <a:t>Netral</a:t>
                      </a:r>
                      <a:endParaRPr lang="id-ID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9863551"/>
                  </a:ext>
                </a:extLst>
              </a:tr>
              <a:tr h="55564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</a:rPr>
                        <a:t>-1.0 oC s.d -0.5 oC</a:t>
                      </a:r>
                      <a:endParaRPr lang="id-ID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</a:rPr>
                        <a:t>La Nina Lemah</a:t>
                      </a:r>
                      <a:endParaRPr lang="id-ID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6801970"/>
                  </a:ext>
                </a:extLst>
              </a:tr>
              <a:tr h="55564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</a:rPr>
                        <a:t>-1.5 oC s.d -1.0 oC</a:t>
                      </a:r>
                      <a:endParaRPr lang="id-ID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</a:rPr>
                        <a:t>La Nina Sedang</a:t>
                      </a:r>
                      <a:endParaRPr lang="id-ID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2807665"/>
                  </a:ext>
                </a:extLst>
              </a:tr>
              <a:tr h="55564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>
                          <a:effectLst/>
                        </a:rPr>
                        <a:t>&lt;-1.5 oC</a:t>
                      </a:r>
                      <a:endParaRPr lang="id-ID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400" u="none" strike="noStrike" dirty="0">
                          <a:effectLst/>
                        </a:rPr>
                        <a:t>La Nina Kuat</a:t>
                      </a:r>
                      <a:endParaRPr lang="id-ID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1871271"/>
                  </a:ext>
                </a:extLst>
              </a:tr>
            </a:tbl>
          </a:graphicData>
        </a:graphic>
      </p:graphicFrame>
      <p:graphicFrame>
        <p:nvGraphicFramePr>
          <p:cNvPr id="9" name="Tabel 8">
            <a:extLst>
              <a:ext uri="{FF2B5EF4-FFF2-40B4-BE49-F238E27FC236}">
                <a16:creationId xmlns:a16="http://schemas.microsoft.com/office/drawing/2014/main" id="{2FC4087B-971F-AE96-8B79-3056F1E14E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3557284"/>
              </p:ext>
            </p:extLst>
          </p:nvPr>
        </p:nvGraphicFramePr>
        <p:xfrm>
          <a:off x="10820400" y="5372100"/>
          <a:ext cx="4883150" cy="25098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23180">
                  <a:extLst>
                    <a:ext uri="{9D8B030D-6E8A-4147-A177-3AD203B41FA5}">
                      <a16:colId xmlns:a16="http://schemas.microsoft.com/office/drawing/2014/main" val="2154109990"/>
                    </a:ext>
                  </a:extLst>
                </a:gridCol>
                <a:gridCol w="2259970">
                  <a:extLst>
                    <a:ext uri="{9D8B030D-6E8A-4147-A177-3AD203B41FA5}">
                      <a16:colId xmlns:a16="http://schemas.microsoft.com/office/drawing/2014/main" val="2334889064"/>
                    </a:ext>
                  </a:extLst>
                </a:gridCol>
              </a:tblGrid>
              <a:tr h="836612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  <a:highlight>
                            <a:srgbClr val="FFFF00"/>
                          </a:highlight>
                        </a:rPr>
                        <a:t>Nilai DMI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 dirty="0" err="1">
                          <a:effectLst/>
                          <a:highlight>
                            <a:srgbClr val="FFFF00"/>
                          </a:highlight>
                        </a:rPr>
                        <a:t>Ketrangan</a:t>
                      </a:r>
                      <a:endParaRPr lang="id-ID" sz="2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7914166"/>
                  </a:ext>
                </a:extLst>
              </a:tr>
              <a:tr h="836612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 dirty="0">
                          <a:effectLst/>
                        </a:rPr>
                        <a:t>DMI &gt; 0,35 ̊C</a:t>
                      </a:r>
                      <a:endParaRPr lang="id-ID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DM Positif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8764423"/>
                  </a:ext>
                </a:extLst>
              </a:tr>
              <a:tr h="836612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>
                          <a:effectLst/>
                        </a:rPr>
                        <a:t>DMI &lt; -0,35 ̊C</a:t>
                      </a:r>
                      <a:endParaRPr lang="id-ID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2800" u="none" strike="noStrike" dirty="0">
                          <a:effectLst/>
                        </a:rPr>
                        <a:t>DM Negatif</a:t>
                      </a:r>
                      <a:endParaRPr lang="id-ID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5578979"/>
                  </a:ext>
                </a:extLst>
              </a:tr>
            </a:tbl>
          </a:graphicData>
        </a:graphic>
      </p:graphicFrame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A1E94C07-950D-20B6-7E58-01F1FF984E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6910915"/>
              </p:ext>
            </p:extLst>
          </p:nvPr>
        </p:nvGraphicFramePr>
        <p:xfrm>
          <a:off x="1079499" y="7277100"/>
          <a:ext cx="7226301" cy="278951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08767">
                  <a:extLst>
                    <a:ext uri="{9D8B030D-6E8A-4147-A177-3AD203B41FA5}">
                      <a16:colId xmlns:a16="http://schemas.microsoft.com/office/drawing/2014/main" val="1636983263"/>
                    </a:ext>
                  </a:extLst>
                </a:gridCol>
                <a:gridCol w="2408767">
                  <a:extLst>
                    <a:ext uri="{9D8B030D-6E8A-4147-A177-3AD203B41FA5}">
                      <a16:colId xmlns:a16="http://schemas.microsoft.com/office/drawing/2014/main" val="2486370151"/>
                    </a:ext>
                  </a:extLst>
                </a:gridCol>
                <a:gridCol w="2408767">
                  <a:extLst>
                    <a:ext uri="{9D8B030D-6E8A-4147-A177-3AD203B41FA5}">
                      <a16:colId xmlns:a16="http://schemas.microsoft.com/office/drawing/2014/main" val="1282210910"/>
                    </a:ext>
                  </a:extLst>
                </a:gridCol>
              </a:tblGrid>
              <a:tr h="921219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4400" u="none" strike="noStrike" dirty="0">
                          <a:effectLst/>
                        </a:rPr>
                        <a:t> </a:t>
                      </a:r>
                      <a:endParaRPr lang="id-ID" sz="44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4400" u="none" strike="noStrike">
                          <a:effectLst/>
                        </a:rPr>
                        <a:t>SLA</a:t>
                      </a:r>
                      <a:endParaRPr lang="id-ID" sz="4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id-ID" sz="4400" u="none" strike="noStrike">
                          <a:effectLst/>
                        </a:rPr>
                        <a:t>SST</a:t>
                      </a:r>
                      <a:endParaRPr lang="id-ID" sz="4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468125905"/>
                  </a:ext>
                </a:extLst>
              </a:tr>
              <a:tr h="92121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id-ID" sz="4400" u="none" strike="noStrike">
                          <a:effectLst/>
                        </a:rPr>
                        <a:t>SLA</a:t>
                      </a:r>
                      <a:endParaRPr lang="id-ID" sz="4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id-ID" sz="4400" u="none" strike="noStrike">
                          <a:effectLst/>
                        </a:rPr>
                        <a:t>1</a:t>
                      </a:r>
                      <a:endParaRPr lang="id-ID" sz="4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id-ID" sz="4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91824443"/>
                  </a:ext>
                </a:extLst>
              </a:tr>
              <a:tr h="94707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id-ID" sz="4400" u="none" strike="noStrike">
                          <a:effectLst/>
                        </a:rPr>
                        <a:t>SST</a:t>
                      </a:r>
                      <a:endParaRPr lang="id-ID" sz="4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id-ID" sz="4400" u="none" strike="noStrike" dirty="0">
                          <a:effectLst/>
                        </a:rPr>
                        <a:t>-0.14278</a:t>
                      </a:r>
                      <a:endParaRPr lang="id-ID" sz="4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id-ID" sz="4400" u="none" strike="noStrike" dirty="0">
                          <a:effectLst/>
                        </a:rPr>
                        <a:t>1</a:t>
                      </a:r>
                      <a:endParaRPr lang="id-ID" sz="4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933925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4305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ambar 3">
            <a:extLst>
              <a:ext uri="{FF2B5EF4-FFF2-40B4-BE49-F238E27FC236}">
                <a16:creationId xmlns:a16="http://schemas.microsoft.com/office/drawing/2014/main" id="{28EDEC7A-169B-9EF9-05A9-68F905AF0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104900"/>
            <a:ext cx="18162543" cy="807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5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AA950-BCE2-B446-C8E5-F43CBFE59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3DFB6C46-734F-BE1D-2B13-31F6CA446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6">
            <a:extLst>
              <a:ext uri="{FF2B5EF4-FFF2-40B4-BE49-F238E27FC236}">
                <a16:creationId xmlns:a16="http://schemas.microsoft.com/office/drawing/2014/main" id="{A2B4540F-A0FC-D85B-D4E9-B832ECA7125A}"/>
              </a:ext>
            </a:extLst>
          </p:cNvPr>
          <p:cNvSpPr/>
          <p:nvPr/>
        </p:nvSpPr>
        <p:spPr>
          <a:xfrm>
            <a:off x="340970" y="203056"/>
            <a:ext cx="1890786" cy="188960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40" name="TextBox 34">
            <a:extLst>
              <a:ext uri="{FF2B5EF4-FFF2-40B4-BE49-F238E27FC236}">
                <a16:creationId xmlns:a16="http://schemas.microsoft.com/office/drawing/2014/main" id="{C9BA0BFC-8A59-94BA-174F-B9C78851F6B0}"/>
              </a:ext>
            </a:extLst>
          </p:cNvPr>
          <p:cNvSpPr txBox="1"/>
          <p:nvPr/>
        </p:nvSpPr>
        <p:spPr>
          <a:xfrm>
            <a:off x="2415541" y="367604"/>
            <a:ext cx="6828518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SEKOLAH TINGGI METEOROLOGI, </a:t>
            </a:r>
            <a:br>
              <a:rPr lang="en-US" sz="27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</a:br>
            <a:r>
              <a:rPr lang="en-US" sz="27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KLIMATOLOGI DAN GEOFISIKA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66EFD2-181C-637C-C21D-7E402AECB819}"/>
              </a:ext>
            </a:extLst>
          </p:cNvPr>
          <p:cNvSpPr/>
          <p:nvPr/>
        </p:nvSpPr>
        <p:spPr>
          <a:xfrm>
            <a:off x="7379970" y="1449551"/>
            <a:ext cx="10908030" cy="8837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3E3E3E-663F-499A-EB22-3C00A5D062D9}"/>
              </a:ext>
            </a:extLst>
          </p:cNvPr>
          <p:cNvSpPr/>
          <p:nvPr/>
        </p:nvSpPr>
        <p:spPr>
          <a:xfrm>
            <a:off x="-442992" y="2354603"/>
            <a:ext cx="7822961" cy="7932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bg1"/>
              </a:solidFill>
            </a:endParaRPr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E352281-D498-0700-D264-816CB33ED529}"/>
              </a:ext>
            </a:extLst>
          </p:cNvPr>
          <p:cNvSpPr/>
          <p:nvPr/>
        </p:nvSpPr>
        <p:spPr>
          <a:xfrm rot="10800000" flipV="1">
            <a:off x="5536929" y="1449551"/>
            <a:ext cx="3707130" cy="90505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bg1"/>
              </a:solidFill>
            </a:endParaRPr>
          </a:p>
        </p:txBody>
      </p:sp>
      <p:sp>
        <p:nvSpPr>
          <p:cNvPr id="16" name="TextBox 34">
            <a:extLst>
              <a:ext uri="{FF2B5EF4-FFF2-40B4-BE49-F238E27FC236}">
                <a16:creationId xmlns:a16="http://schemas.microsoft.com/office/drawing/2014/main" id="{02589758-6612-F7B6-AED1-97757D417255}"/>
              </a:ext>
            </a:extLst>
          </p:cNvPr>
          <p:cNvSpPr txBox="1"/>
          <p:nvPr/>
        </p:nvSpPr>
        <p:spPr>
          <a:xfrm>
            <a:off x="2415540" y="1115374"/>
            <a:ext cx="3948405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JAKARTA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57387D1-2A9C-BF1C-E944-C412C56F02CB}"/>
              </a:ext>
            </a:extLst>
          </p:cNvPr>
          <p:cNvSpPr/>
          <p:nvPr/>
        </p:nvSpPr>
        <p:spPr>
          <a:xfrm>
            <a:off x="-377602" y="3194705"/>
            <a:ext cx="8960987" cy="1644372"/>
          </a:xfrm>
          <a:prstGeom prst="roundRect">
            <a:avLst/>
          </a:prstGeom>
          <a:solidFill>
            <a:srgbClr val="184D8F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E05DFEB-441F-2713-7332-4EA9312DEFA8}"/>
              </a:ext>
            </a:extLst>
          </p:cNvPr>
          <p:cNvSpPr/>
          <p:nvPr/>
        </p:nvSpPr>
        <p:spPr>
          <a:xfrm>
            <a:off x="4747616" y="2354602"/>
            <a:ext cx="7733597" cy="7733597"/>
          </a:xfrm>
          <a:prstGeom prst="ellipse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w="76200">
            <a:solidFill>
              <a:srgbClr val="184D8F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/>
          </a:p>
        </p:txBody>
      </p:sp>
      <p:sp>
        <p:nvSpPr>
          <p:cNvPr id="24" name="TextBox 34">
            <a:extLst>
              <a:ext uri="{FF2B5EF4-FFF2-40B4-BE49-F238E27FC236}">
                <a16:creationId xmlns:a16="http://schemas.microsoft.com/office/drawing/2014/main" id="{B662C221-F290-497F-10D4-8E70F6C5DB65}"/>
              </a:ext>
            </a:extLst>
          </p:cNvPr>
          <p:cNvSpPr txBox="1"/>
          <p:nvPr/>
        </p:nvSpPr>
        <p:spPr>
          <a:xfrm>
            <a:off x="258326" y="3223763"/>
            <a:ext cx="5545005" cy="15234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9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Outline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4AA2FB0-3594-2EA2-DA09-970D40FF83E7}"/>
              </a:ext>
            </a:extLst>
          </p:cNvPr>
          <p:cNvGrpSpPr/>
          <p:nvPr/>
        </p:nvGrpSpPr>
        <p:grpSpPr>
          <a:xfrm>
            <a:off x="13137064" y="2186910"/>
            <a:ext cx="5730567" cy="665433"/>
            <a:chOff x="8733669" y="2286001"/>
            <a:chExt cx="3820378" cy="443622"/>
          </a:xfrm>
        </p:grpSpPr>
        <p:sp>
          <p:nvSpPr>
            <p:cNvPr id="30" name="TextBox 34">
              <a:extLst>
                <a:ext uri="{FF2B5EF4-FFF2-40B4-BE49-F238E27FC236}">
                  <a16:creationId xmlns:a16="http://schemas.microsoft.com/office/drawing/2014/main" id="{DA92B670-F8B6-5554-0331-197D56295DD3}"/>
                </a:ext>
              </a:extLst>
            </p:cNvPr>
            <p:cNvSpPr txBox="1"/>
            <p:nvPr/>
          </p:nvSpPr>
          <p:spPr>
            <a:xfrm>
              <a:off x="9234218" y="2287556"/>
              <a:ext cx="3319829" cy="30777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3000" dirty="0">
                  <a:solidFill>
                    <a:schemeClr val="accent1">
                      <a:lumMod val="50000"/>
                    </a:schemeClr>
                  </a:solidFill>
                  <a:latin typeface="Montserrat Bold" panose="00000800000000000000" charset="0"/>
                  <a:ea typeface="Montserrat Bold"/>
                  <a:cs typeface="Montserrat Bold"/>
                  <a:sym typeface="Montserrat Bold"/>
                </a:rPr>
                <a:t>PENDAHULUAN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7E736A5-E07B-23D8-899A-AB6CCF399CE9}"/>
                </a:ext>
              </a:extLst>
            </p:cNvPr>
            <p:cNvSpPr/>
            <p:nvPr/>
          </p:nvSpPr>
          <p:spPr>
            <a:xfrm>
              <a:off x="9234218" y="2683904"/>
              <a:ext cx="3151045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49" name="Google Shape;12849;p205">
              <a:extLst>
                <a:ext uri="{FF2B5EF4-FFF2-40B4-BE49-F238E27FC236}">
                  <a16:creationId xmlns:a16="http://schemas.microsoft.com/office/drawing/2014/main" id="{E09172A8-A431-5F7D-90DF-DA7F11B9E5AF}"/>
                </a:ext>
              </a:extLst>
            </p:cNvPr>
            <p:cNvSpPr/>
            <p:nvPr/>
          </p:nvSpPr>
          <p:spPr>
            <a:xfrm>
              <a:off x="8733669" y="2286001"/>
              <a:ext cx="375620" cy="372441"/>
            </a:xfrm>
            <a:custGeom>
              <a:avLst/>
              <a:gdLst/>
              <a:ahLst/>
              <a:cxnLst/>
              <a:rect l="l" t="t" r="r" b="b"/>
              <a:pathLst>
                <a:path w="12761" h="12653" extrusionOk="0">
                  <a:moveTo>
                    <a:pt x="6396" y="866"/>
                  </a:moveTo>
                  <a:lnTo>
                    <a:pt x="11469" y="3796"/>
                  </a:lnTo>
                  <a:cubicBezTo>
                    <a:pt x="8759" y="5340"/>
                    <a:pt x="12729" y="3072"/>
                    <a:pt x="6396" y="6695"/>
                  </a:cubicBezTo>
                  <a:cubicBezTo>
                    <a:pt x="1" y="3072"/>
                    <a:pt x="4097" y="5403"/>
                    <a:pt x="1324" y="3796"/>
                  </a:cubicBezTo>
                  <a:lnTo>
                    <a:pt x="6396" y="866"/>
                  </a:lnTo>
                  <a:close/>
                  <a:moveTo>
                    <a:pt x="10208" y="5498"/>
                  </a:moveTo>
                  <a:lnTo>
                    <a:pt x="10208" y="8081"/>
                  </a:lnTo>
                  <a:cubicBezTo>
                    <a:pt x="10177" y="8207"/>
                    <a:pt x="10051" y="8365"/>
                    <a:pt x="9925" y="8428"/>
                  </a:cubicBezTo>
                  <a:cubicBezTo>
                    <a:pt x="9312" y="8970"/>
                    <a:pt x="7887" y="9300"/>
                    <a:pt x="6364" y="9300"/>
                  </a:cubicBezTo>
                  <a:cubicBezTo>
                    <a:pt x="5852" y="9300"/>
                    <a:pt x="5329" y="9263"/>
                    <a:pt x="4821" y="9184"/>
                  </a:cubicBezTo>
                  <a:cubicBezTo>
                    <a:pt x="4317" y="9121"/>
                    <a:pt x="3718" y="8963"/>
                    <a:pt x="3246" y="8711"/>
                  </a:cubicBezTo>
                  <a:cubicBezTo>
                    <a:pt x="2994" y="8585"/>
                    <a:pt x="2584" y="8333"/>
                    <a:pt x="2584" y="8050"/>
                  </a:cubicBezTo>
                  <a:lnTo>
                    <a:pt x="2584" y="5498"/>
                  </a:lnTo>
                  <a:cubicBezTo>
                    <a:pt x="4412" y="6537"/>
                    <a:pt x="4317" y="6474"/>
                    <a:pt x="6207" y="7545"/>
                  </a:cubicBezTo>
                  <a:cubicBezTo>
                    <a:pt x="6255" y="7577"/>
                    <a:pt x="6318" y="7593"/>
                    <a:pt x="6385" y="7593"/>
                  </a:cubicBezTo>
                  <a:cubicBezTo>
                    <a:pt x="6452" y="7593"/>
                    <a:pt x="6522" y="7577"/>
                    <a:pt x="6585" y="7545"/>
                  </a:cubicBezTo>
                  <a:cubicBezTo>
                    <a:pt x="6617" y="7482"/>
                    <a:pt x="9925" y="5592"/>
                    <a:pt x="10208" y="5498"/>
                  </a:cubicBezTo>
                  <a:close/>
                  <a:moveTo>
                    <a:pt x="6385" y="0"/>
                  </a:moveTo>
                  <a:cubicBezTo>
                    <a:pt x="6318" y="0"/>
                    <a:pt x="6255" y="16"/>
                    <a:pt x="6207" y="47"/>
                  </a:cubicBezTo>
                  <a:lnTo>
                    <a:pt x="284" y="3450"/>
                  </a:lnTo>
                  <a:cubicBezTo>
                    <a:pt x="1" y="3607"/>
                    <a:pt x="1" y="3985"/>
                    <a:pt x="284" y="4143"/>
                  </a:cubicBezTo>
                  <a:lnTo>
                    <a:pt x="1797" y="4962"/>
                  </a:lnTo>
                  <a:lnTo>
                    <a:pt x="1797" y="8018"/>
                  </a:lnTo>
                  <a:cubicBezTo>
                    <a:pt x="1797" y="8711"/>
                    <a:pt x="2458" y="9215"/>
                    <a:pt x="3088" y="9499"/>
                  </a:cubicBezTo>
                  <a:cubicBezTo>
                    <a:pt x="3994" y="9903"/>
                    <a:pt x="5215" y="10104"/>
                    <a:pt x="6430" y="10104"/>
                  </a:cubicBezTo>
                  <a:cubicBezTo>
                    <a:pt x="7963" y="10104"/>
                    <a:pt x="9488" y="9785"/>
                    <a:pt x="10366" y="9152"/>
                  </a:cubicBezTo>
                  <a:cubicBezTo>
                    <a:pt x="10776" y="8869"/>
                    <a:pt x="11091" y="8491"/>
                    <a:pt x="11091" y="8018"/>
                  </a:cubicBezTo>
                  <a:lnTo>
                    <a:pt x="11091" y="4962"/>
                  </a:lnTo>
                  <a:lnTo>
                    <a:pt x="11941" y="4490"/>
                  </a:lnTo>
                  <a:lnTo>
                    <a:pt x="11941" y="12208"/>
                  </a:lnTo>
                  <a:cubicBezTo>
                    <a:pt x="11941" y="12429"/>
                    <a:pt x="12099" y="12618"/>
                    <a:pt x="12288" y="12649"/>
                  </a:cubicBezTo>
                  <a:cubicBezTo>
                    <a:pt x="12306" y="12652"/>
                    <a:pt x="12325" y="12653"/>
                    <a:pt x="12343" y="12653"/>
                  </a:cubicBezTo>
                  <a:cubicBezTo>
                    <a:pt x="12571" y="12653"/>
                    <a:pt x="12760" y="12475"/>
                    <a:pt x="12760" y="12271"/>
                  </a:cubicBezTo>
                  <a:lnTo>
                    <a:pt x="12760" y="3796"/>
                  </a:lnTo>
                  <a:cubicBezTo>
                    <a:pt x="12729" y="3639"/>
                    <a:pt x="12666" y="3513"/>
                    <a:pt x="12508" y="3450"/>
                  </a:cubicBezTo>
                  <a:lnTo>
                    <a:pt x="6585" y="47"/>
                  </a:lnTo>
                  <a:cubicBezTo>
                    <a:pt x="6522" y="16"/>
                    <a:pt x="6452" y="0"/>
                    <a:pt x="6385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sp>
        <p:nvSpPr>
          <p:cNvPr id="38" name="TextBox 34">
            <a:extLst>
              <a:ext uri="{FF2B5EF4-FFF2-40B4-BE49-F238E27FC236}">
                <a16:creationId xmlns:a16="http://schemas.microsoft.com/office/drawing/2014/main" id="{BA8E4BF4-4987-6F93-9501-85CBE29A36FE}"/>
              </a:ext>
            </a:extLst>
          </p:cNvPr>
          <p:cNvSpPr txBox="1"/>
          <p:nvPr/>
        </p:nvSpPr>
        <p:spPr>
          <a:xfrm>
            <a:off x="13870413" y="3537583"/>
            <a:ext cx="4979744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id-ID" sz="3000" dirty="0">
                <a:solidFill>
                  <a:schemeClr val="accent1">
                    <a:lumMod val="50000"/>
                  </a:schemeClr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TINJAUAN PUSTAKA</a:t>
            </a:r>
            <a:endParaRPr lang="en-US" sz="3000" dirty="0">
              <a:solidFill>
                <a:schemeClr val="accent1">
                  <a:lumMod val="50000"/>
                </a:schemeClr>
              </a:solidFill>
              <a:latin typeface="Montserrat Bold" panose="00000800000000000000" charset="0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A0F565D-838E-7A56-7E79-DED01932F5CD}"/>
              </a:ext>
            </a:extLst>
          </p:cNvPr>
          <p:cNvSpPr/>
          <p:nvPr/>
        </p:nvSpPr>
        <p:spPr>
          <a:xfrm>
            <a:off x="13871631" y="4139249"/>
            <a:ext cx="4726568" cy="6857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51" name="Google Shape;12874;p205">
            <a:extLst>
              <a:ext uri="{FF2B5EF4-FFF2-40B4-BE49-F238E27FC236}">
                <a16:creationId xmlns:a16="http://schemas.microsoft.com/office/drawing/2014/main" id="{9FC9BABD-4D8E-166F-6311-605E88362800}"/>
              </a:ext>
            </a:extLst>
          </p:cNvPr>
          <p:cNvGrpSpPr/>
          <p:nvPr/>
        </p:nvGrpSpPr>
        <p:grpSpPr>
          <a:xfrm>
            <a:off x="13109752" y="3526605"/>
            <a:ext cx="587052" cy="564975"/>
            <a:chOff x="-37534750" y="2668075"/>
            <a:chExt cx="332400" cy="319900"/>
          </a:xfrm>
          <a:solidFill>
            <a:schemeClr val="accent1">
              <a:lumMod val="50000"/>
            </a:schemeClr>
          </a:solidFill>
        </p:grpSpPr>
        <p:sp>
          <p:nvSpPr>
            <p:cNvPr id="52" name="Google Shape;12875;p205">
              <a:extLst>
                <a:ext uri="{FF2B5EF4-FFF2-40B4-BE49-F238E27FC236}">
                  <a16:creationId xmlns:a16="http://schemas.microsoft.com/office/drawing/2014/main" id="{50637FC2-566F-3D15-9151-EA25840BFF06}"/>
                </a:ext>
              </a:extLst>
            </p:cNvPr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53" name="Google Shape;12876;p205">
              <a:extLst>
                <a:ext uri="{FF2B5EF4-FFF2-40B4-BE49-F238E27FC236}">
                  <a16:creationId xmlns:a16="http://schemas.microsoft.com/office/drawing/2014/main" id="{A3402689-2461-2EF6-1552-B85062A29CCF}"/>
                </a:ext>
              </a:extLst>
            </p:cNvPr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sp>
        <p:nvSpPr>
          <p:cNvPr id="41" name="TextBox 34">
            <a:extLst>
              <a:ext uri="{FF2B5EF4-FFF2-40B4-BE49-F238E27FC236}">
                <a16:creationId xmlns:a16="http://schemas.microsoft.com/office/drawing/2014/main" id="{AC09CA1B-A98C-C1D0-6804-1F7D5D75F283}"/>
              </a:ext>
            </a:extLst>
          </p:cNvPr>
          <p:cNvSpPr txBox="1"/>
          <p:nvPr/>
        </p:nvSpPr>
        <p:spPr>
          <a:xfrm>
            <a:off x="13889106" y="4936625"/>
            <a:ext cx="4978526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METODE PENELITIAN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0FB7062-7BFA-C13C-AC34-FB5EE8471FB7}"/>
              </a:ext>
            </a:extLst>
          </p:cNvPr>
          <p:cNvSpPr/>
          <p:nvPr/>
        </p:nvSpPr>
        <p:spPr>
          <a:xfrm>
            <a:off x="13887887" y="5523061"/>
            <a:ext cx="4726568" cy="6857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55" name="Google Shape;12887;p205">
            <a:extLst>
              <a:ext uri="{FF2B5EF4-FFF2-40B4-BE49-F238E27FC236}">
                <a16:creationId xmlns:a16="http://schemas.microsoft.com/office/drawing/2014/main" id="{959946EE-166F-5F93-1926-FC0EF450F3DF}"/>
              </a:ext>
            </a:extLst>
          </p:cNvPr>
          <p:cNvGrpSpPr/>
          <p:nvPr/>
        </p:nvGrpSpPr>
        <p:grpSpPr>
          <a:xfrm>
            <a:off x="13171007" y="4887839"/>
            <a:ext cx="513317" cy="559236"/>
            <a:chOff x="-40160700" y="2339625"/>
            <a:chExt cx="290650" cy="316650"/>
          </a:xfrm>
          <a:solidFill>
            <a:schemeClr val="accent1">
              <a:lumMod val="50000"/>
            </a:schemeClr>
          </a:solidFill>
        </p:grpSpPr>
        <p:sp>
          <p:nvSpPr>
            <p:cNvPr id="56" name="Google Shape;12888;p205">
              <a:extLst>
                <a:ext uri="{FF2B5EF4-FFF2-40B4-BE49-F238E27FC236}">
                  <a16:creationId xmlns:a16="http://schemas.microsoft.com/office/drawing/2014/main" id="{3D484DDA-79CB-5826-7983-8BB1A77CA217}"/>
                </a:ext>
              </a:extLst>
            </p:cNvPr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57" name="Google Shape;12889;p205">
              <a:extLst>
                <a:ext uri="{FF2B5EF4-FFF2-40B4-BE49-F238E27FC236}">
                  <a16:creationId xmlns:a16="http://schemas.microsoft.com/office/drawing/2014/main" id="{D732A9BF-6122-160C-3240-E824CCA80BBB}"/>
                </a:ext>
              </a:extLst>
            </p:cNvPr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58" name="Google Shape;12890;p205">
              <a:extLst>
                <a:ext uri="{FF2B5EF4-FFF2-40B4-BE49-F238E27FC236}">
                  <a16:creationId xmlns:a16="http://schemas.microsoft.com/office/drawing/2014/main" id="{6B225B02-5E75-070A-FF58-15D053EE7638}"/>
                </a:ext>
              </a:extLst>
            </p:cNvPr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59" name="Google Shape;12891;p205">
              <a:extLst>
                <a:ext uri="{FF2B5EF4-FFF2-40B4-BE49-F238E27FC236}">
                  <a16:creationId xmlns:a16="http://schemas.microsoft.com/office/drawing/2014/main" id="{A6A687F6-D683-C769-56D0-A93011EC8065}"/>
                </a:ext>
              </a:extLst>
            </p:cNvPr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sp>
        <p:nvSpPr>
          <p:cNvPr id="42" name="TextBox 34">
            <a:extLst>
              <a:ext uri="{FF2B5EF4-FFF2-40B4-BE49-F238E27FC236}">
                <a16:creationId xmlns:a16="http://schemas.microsoft.com/office/drawing/2014/main" id="{7790998B-D9A6-A338-DBAF-63BA26D2BAC1}"/>
              </a:ext>
            </a:extLst>
          </p:cNvPr>
          <p:cNvSpPr txBox="1"/>
          <p:nvPr/>
        </p:nvSpPr>
        <p:spPr>
          <a:xfrm>
            <a:off x="13855878" y="8611392"/>
            <a:ext cx="4979744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DAFTAR PUSTAKA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DDEC5D6-3814-CBBE-05C4-F9A2FA93427A}"/>
              </a:ext>
            </a:extLst>
          </p:cNvPr>
          <p:cNvSpPr/>
          <p:nvPr/>
        </p:nvSpPr>
        <p:spPr>
          <a:xfrm>
            <a:off x="13854660" y="9197828"/>
            <a:ext cx="4726568" cy="6857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64" name="Google Shape;12917;p205">
            <a:extLst>
              <a:ext uri="{FF2B5EF4-FFF2-40B4-BE49-F238E27FC236}">
                <a16:creationId xmlns:a16="http://schemas.microsoft.com/office/drawing/2014/main" id="{EC2AFAFE-11A5-736D-405D-35818CF11997}"/>
              </a:ext>
            </a:extLst>
          </p:cNvPr>
          <p:cNvGrpSpPr/>
          <p:nvPr/>
        </p:nvGrpSpPr>
        <p:grpSpPr>
          <a:xfrm>
            <a:off x="13157432" y="8510821"/>
            <a:ext cx="486914" cy="562238"/>
            <a:chOff x="-39783425" y="2337925"/>
            <a:chExt cx="275700" cy="318350"/>
          </a:xfrm>
          <a:solidFill>
            <a:schemeClr val="accent1">
              <a:lumMod val="50000"/>
            </a:schemeClr>
          </a:solidFill>
        </p:grpSpPr>
        <p:sp>
          <p:nvSpPr>
            <p:cNvPr id="65" name="Google Shape;12918;p205">
              <a:extLst>
                <a:ext uri="{FF2B5EF4-FFF2-40B4-BE49-F238E27FC236}">
                  <a16:creationId xmlns:a16="http://schemas.microsoft.com/office/drawing/2014/main" id="{67A84CE5-E1BC-9B74-15D7-A0AAA2D063DA}"/>
                </a:ext>
              </a:extLst>
            </p:cNvPr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66" name="Google Shape;12919;p205">
              <a:extLst>
                <a:ext uri="{FF2B5EF4-FFF2-40B4-BE49-F238E27FC236}">
                  <a16:creationId xmlns:a16="http://schemas.microsoft.com/office/drawing/2014/main" id="{B496B525-B6A9-2FF7-D490-4F548C19FDD6}"/>
                </a:ext>
              </a:extLst>
            </p:cNvPr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grpSp>
        <p:nvGrpSpPr>
          <p:cNvPr id="5" name="Google Shape;6938;p144">
            <a:extLst>
              <a:ext uri="{FF2B5EF4-FFF2-40B4-BE49-F238E27FC236}">
                <a16:creationId xmlns:a16="http://schemas.microsoft.com/office/drawing/2014/main" id="{4E666DFE-1EF5-0B01-EE3E-2B6D7542B6F9}"/>
              </a:ext>
            </a:extLst>
          </p:cNvPr>
          <p:cNvGrpSpPr/>
          <p:nvPr/>
        </p:nvGrpSpPr>
        <p:grpSpPr>
          <a:xfrm>
            <a:off x="13232366" y="6146247"/>
            <a:ext cx="436223" cy="554610"/>
            <a:chOff x="-37370925" y="3579105"/>
            <a:chExt cx="248900" cy="316450"/>
          </a:xfrm>
          <a:noFill/>
        </p:grpSpPr>
        <p:sp>
          <p:nvSpPr>
            <p:cNvPr id="6" name="Google Shape;6939;p144">
              <a:extLst>
                <a:ext uri="{FF2B5EF4-FFF2-40B4-BE49-F238E27FC236}">
                  <a16:creationId xmlns:a16="http://schemas.microsoft.com/office/drawing/2014/main" id="{CC825431-32D7-772F-8D36-BEED805A53AA}"/>
                </a:ext>
              </a:extLst>
            </p:cNvPr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 w="25400">
              <a:solidFill>
                <a:srgbClr val="203864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8" name="Google Shape;6940;p144">
              <a:extLst>
                <a:ext uri="{FF2B5EF4-FFF2-40B4-BE49-F238E27FC236}">
                  <a16:creationId xmlns:a16="http://schemas.microsoft.com/office/drawing/2014/main" id="{DC13C62C-A37B-6055-8074-943DE2EE2989}"/>
                </a:ext>
              </a:extLst>
            </p:cNvPr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grpFill/>
            <a:ln w="25400">
              <a:solidFill>
                <a:srgbClr val="203864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sp>
        <p:nvSpPr>
          <p:cNvPr id="9" name="TextBox 34">
            <a:extLst>
              <a:ext uri="{FF2B5EF4-FFF2-40B4-BE49-F238E27FC236}">
                <a16:creationId xmlns:a16="http://schemas.microsoft.com/office/drawing/2014/main" id="{2C9704BF-F10A-8615-1245-DD411E62AE16}"/>
              </a:ext>
            </a:extLst>
          </p:cNvPr>
          <p:cNvSpPr txBox="1"/>
          <p:nvPr/>
        </p:nvSpPr>
        <p:spPr>
          <a:xfrm>
            <a:off x="13887886" y="6297663"/>
            <a:ext cx="5328213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HASIL DAN PEMBAHASAN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3C3012-89CB-DD58-D5C6-DEFC4C06089D}"/>
              </a:ext>
            </a:extLst>
          </p:cNvPr>
          <p:cNvSpPr/>
          <p:nvPr/>
        </p:nvSpPr>
        <p:spPr>
          <a:xfrm>
            <a:off x="13871630" y="6823333"/>
            <a:ext cx="4726568" cy="6857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1" name="Google Shape;6946;p144">
            <a:extLst>
              <a:ext uri="{FF2B5EF4-FFF2-40B4-BE49-F238E27FC236}">
                <a16:creationId xmlns:a16="http://schemas.microsoft.com/office/drawing/2014/main" id="{55ACB7C0-7038-8833-91F1-640A0E4CB032}"/>
              </a:ext>
            </a:extLst>
          </p:cNvPr>
          <p:cNvGrpSpPr/>
          <p:nvPr/>
        </p:nvGrpSpPr>
        <p:grpSpPr>
          <a:xfrm>
            <a:off x="13106400" y="7443535"/>
            <a:ext cx="556319" cy="506633"/>
            <a:chOff x="-40378075" y="3267450"/>
            <a:chExt cx="317425" cy="289075"/>
          </a:xfrm>
          <a:noFill/>
        </p:grpSpPr>
        <p:sp>
          <p:nvSpPr>
            <p:cNvPr id="22" name="Google Shape;6947;p144">
              <a:extLst>
                <a:ext uri="{FF2B5EF4-FFF2-40B4-BE49-F238E27FC236}">
                  <a16:creationId xmlns:a16="http://schemas.microsoft.com/office/drawing/2014/main" id="{D0A36A3D-8C43-E661-99A5-2B3812FF7177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 w="25400">
              <a:solidFill>
                <a:srgbClr val="203864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25" name="Google Shape;6948;p144">
              <a:extLst>
                <a:ext uri="{FF2B5EF4-FFF2-40B4-BE49-F238E27FC236}">
                  <a16:creationId xmlns:a16="http://schemas.microsoft.com/office/drawing/2014/main" id="{84BF25D6-9E46-F7EA-039B-1BBCDE1E0B56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 w="25400">
              <a:solidFill>
                <a:srgbClr val="203864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26" name="Google Shape;6949;p144">
              <a:extLst>
                <a:ext uri="{FF2B5EF4-FFF2-40B4-BE49-F238E27FC236}">
                  <a16:creationId xmlns:a16="http://schemas.microsoft.com/office/drawing/2014/main" id="{C0B98F29-A460-51C5-0FD3-CAF5BEC7E232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 w="25400">
              <a:solidFill>
                <a:srgbClr val="203864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27" name="Google Shape;6950;p144">
              <a:extLst>
                <a:ext uri="{FF2B5EF4-FFF2-40B4-BE49-F238E27FC236}">
                  <a16:creationId xmlns:a16="http://schemas.microsoft.com/office/drawing/2014/main" id="{D246A32A-F8C1-810E-F622-DE087D70CCAE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 w="25400">
              <a:solidFill>
                <a:srgbClr val="203864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sp>
        <p:nvSpPr>
          <p:cNvPr id="33" name="TextBox 34">
            <a:extLst>
              <a:ext uri="{FF2B5EF4-FFF2-40B4-BE49-F238E27FC236}">
                <a16:creationId xmlns:a16="http://schemas.microsoft.com/office/drawing/2014/main" id="{6F53462C-458C-13DC-9E1F-8B5B79CCF855}"/>
              </a:ext>
            </a:extLst>
          </p:cNvPr>
          <p:cNvSpPr txBox="1"/>
          <p:nvPr/>
        </p:nvSpPr>
        <p:spPr>
          <a:xfrm>
            <a:off x="13889105" y="7443535"/>
            <a:ext cx="4979744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PENUTUP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EF3299E-C8C2-A5E4-18DF-20F530EC19D7}"/>
              </a:ext>
            </a:extLst>
          </p:cNvPr>
          <p:cNvSpPr/>
          <p:nvPr/>
        </p:nvSpPr>
        <p:spPr>
          <a:xfrm>
            <a:off x="13887887" y="8029970"/>
            <a:ext cx="4726568" cy="6857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11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CD5B76-617F-9B0C-9050-AA1731276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6249365E-0EF8-2BE4-6706-5F643BB5A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6">
            <a:extLst>
              <a:ext uri="{FF2B5EF4-FFF2-40B4-BE49-F238E27FC236}">
                <a16:creationId xmlns:a16="http://schemas.microsoft.com/office/drawing/2014/main" id="{6DD2BBEA-255D-5E4B-5348-5FD604C10714}"/>
              </a:ext>
            </a:extLst>
          </p:cNvPr>
          <p:cNvSpPr/>
          <p:nvPr/>
        </p:nvSpPr>
        <p:spPr>
          <a:xfrm>
            <a:off x="340970" y="203057"/>
            <a:ext cx="1247274" cy="1246494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59BFF5-88FD-38E6-65B5-EF006D4DE5D7}"/>
              </a:ext>
            </a:extLst>
          </p:cNvPr>
          <p:cNvSpPr/>
          <p:nvPr/>
        </p:nvSpPr>
        <p:spPr>
          <a:xfrm>
            <a:off x="3238500" y="708658"/>
            <a:ext cx="15049500" cy="9578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1C64F0-37FE-9502-F368-4F15E4378845}"/>
              </a:ext>
            </a:extLst>
          </p:cNvPr>
          <p:cNvSpPr/>
          <p:nvPr/>
        </p:nvSpPr>
        <p:spPr>
          <a:xfrm>
            <a:off x="-99197" y="1625941"/>
            <a:ext cx="7479166" cy="8661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bg1"/>
              </a:solidFill>
            </a:endParaRPr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8B8DE0D5-62C3-740A-DC5D-1FE2D476DD06}"/>
              </a:ext>
            </a:extLst>
          </p:cNvPr>
          <p:cNvSpPr/>
          <p:nvPr/>
        </p:nvSpPr>
        <p:spPr>
          <a:xfrm rot="10800000" flipV="1">
            <a:off x="1384029" y="720889"/>
            <a:ext cx="3707130" cy="90505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bg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E909825-DD44-ACEB-C991-C282F28C8700}"/>
              </a:ext>
            </a:extLst>
          </p:cNvPr>
          <p:cNvSpPr/>
          <p:nvPr/>
        </p:nvSpPr>
        <p:spPr>
          <a:xfrm flipV="1">
            <a:off x="457200" y="2451500"/>
            <a:ext cx="8170464" cy="1755713"/>
          </a:xfrm>
          <a:prstGeom prst="roundRect">
            <a:avLst/>
          </a:prstGeom>
          <a:solidFill>
            <a:srgbClr val="184D8F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/>
          </a:p>
        </p:txBody>
      </p:sp>
      <p:sp>
        <p:nvSpPr>
          <p:cNvPr id="24" name="TextBox 34">
            <a:extLst>
              <a:ext uri="{FF2B5EF4-FFF2-40B4-BE49-F238E27FC236}">
                <a16:creationId xmlns:a16="http://schemas.microsoft.com/office/drawing/2014/main" id="{74148E00-F00B-5B2E-91D8-633E33869C64}"/>
              </a:ext>
            </a:extLst>
          </p:cNvPr>
          <p:cNvSpPr txBox="1"/>
          <p:nvPr/>
        </p:nvSpPr>
        <p:spPr>
          <a:xfrm>
            <a:off x="1178882" y="2821526"/>
            <a:ext cx="6724649" cy="1015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Latar Belakang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8AEE29-53EE-248E-14AA-179F55266B52}"/>
              </a:ext>
            </a:extLst>
          </p:cNvPr>
          <p:cNvGrpSpPr/>
          <p:nvPr/>
        </p:nvGrpSpPr>
        <p:grpSpPr>
          <a:xfrm>
            <a:off x="12610665" y="920912"/>
            <a:ext cx="5730567" cy="665433"/>
            <a:chOff x="8407110" y="613941"/>
            <a:chExt cx="3820378" cy="443622"/>
          </a:xfrm>
        </p:grpSpPr>
        <p:sp>
          <p:nvSpPr>
            <p:cNvPr id="30" name="TextBox 34">
              <a:extLst>
                <a:ext uri="{FF2B5EF4-FFF2-40B4-BE49-F238E27FC236}">
                  <a16:creationId xmlns:a16="http://schemas.microsoft.com/office/drawing/2014/main" id="{FE95B817-BEBE-E54E-64F1-12A74099A47B}"/>
                </a:ext>
              </a:extLst>
            </p:cNvPr>
            <p:cNvSpPr txBox="1"/>
            <p:nvPr/>
          </p:nvSpPr>
          <p:spPr>
            <a:xfrm>
              <a:off x="8907659" y="615496"/>
              <a:ext cx="3319829" cy="30777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3000" dirty="0">
                  <a:solidFill>
                    <a:schemeClr val="accent1">
                      <a:lumMod val="50000"/>
                    </a:schemeClr>
                  </a:solidFill>
                  <a:latin typeface="Montserrat Bold" panose="00000800000000000000" charset="0"/>
                  <a:ea typeface="Montserrat Bold"/>
                  <a:cs typeface="Montserrat Bold"/>
                  <a:sym typeface="Montserrat Bold"/>
                </a:rPr>
                <a:t>PENDAHULUAN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D469E27-570A-FC77-4A16-514934D437E3}"/>
                </a:ext>
              </a:extLst>
            </p:cNvPr>
            <p:cNvSpPr/>
            <p:nvPr/>
          </p:nvSpPr>
          <p:spPr>
            <a:xfrm>
              <a:off x="8907659" y="1011844"/>
              <a:ext cx="3151045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49" name="Google Shape;12849;p205">
              <a:extLst>
                <a:ext uri="{FF2B5EF4-FFF2-40B4-BE49-F238E27FC236}">
                  <a16:creationId xmlns:a16="http://schemas.microsoft.com/office/drawing/2014/main" id="{9AE62CB4-AAB8-AA2F-ED8F-BA7ED425E2FE}"/>
                </a:ext>
              </a:extLst>
            </p:cNvPr>
            <p:cNvSpPr/>
            <p:nvPr/>
          </p:nvSpPr>
          <p:spPr>
            <a:xfrm>
              <a:off x="8407110" y="613941"/>
              <a:ext cx="375620" cy="372441"/>
            </a:xfrm>
            <a:custGeom>
              <a:avLst/>
              <a:gdLst/>
              <a:ahLst/>
              <a:cxnLst/>
              <a:rect l="l" t="t" r="r" b="b"/>
              <a:pathLst>
                <a:path w="12761" h="12653" extrusionOk="0">
                  <a:moveTo>
                    <a:pt x="6396" y="866"/>
                  </a:moveTo>
                  <a:lnTo>
                    <a:pt x="11469" y="3796"/>
                  </a:lnTo>
                  <a:cubicBezTo>
                    <a:pt x="8759" y="5340"/>
                    <a:pt x="12729" y="3072"/>
                    <a:pt x="6396" y="6695"/>
                  </a:cubicBezTo>
                  <a:cubicBezTo>
                    <a:pt x="1" y="3072"/>
                    <a:pt x="4097" y="5403"/>
                    <a:pt x="1324" y="3796"/>
                  </a:cubicBezTo>
                  <a:lnTo>
                    <a:pt x="6396" y="866"/>
                  </a:lnTo>
                  <a:close/>
                  <a:moveTo>
                    <a:pt x="10208" y="5498"/>
                  </a:moveTo>
                  <a:lnTo>
                    <a:pt x="10208" y="8081"/>
                  </a:lnTo>
                  <a:cubicBezTo>
                    <a:pt x="10177" y="8207"/>
                    <a:pt x="10051" y="8365"/>
                    <a:pt x="9925" y="8428"/>
                  </a:cubicBezTo>
                  <a:cubicBezTo>
                    <a:pt x="9312" y="8970"/>
                    <a:pt x="7887" y="9300"/>
                    <a:pt x="6364" y="9300"/>
                  </a:cubicBezTo>
                  <a:cubicBezTo>
                    <a:pt x="5852" y="9300"/>
                    <a:pt x="5329" y="9263"/>
                    <a:pt x="4821" y="9184"/>
                  </a:cubicBezTo>
                  <a:cubicBezTo>
                    <a:pt x="4317" y="9121"/>
                    <a:pt x="3718" y="8963"/>
                    <a:pt x="3246" y="8711"/>
                  </a:cubicBezTo>
                  <a:cubicBezTo>
                    <a:pt x="2994" y="8585"/>
                    <a:pt x="2584" y="8333"/>
                    <a:pt x="2584" y="8050"/>
                  </a:cubicBezTo>
                  <a:lnTo>
                    <a:pt x="2584" y="5498"/>
                  </a:lnTo>
                  <a:cubicBezTo>
                    <a:pt x="4412" y="6537"/>
                    <a:pt x="4317" y="6474"/>
                    <a:pt x="6207" y="7545"/>
                  </a:cubicBezTo>
                  <a:cubicBezTo>
                    <a:pt x="6255" y="7577"/>
                    <a:pt x="6318" y="7593"/>
                    <a:pt x="6385" y="7593"/>
                  </a:cubicBezTo>
                  <a:cubicBezTo>
                    <a:pt x="6452" y="7593"/>
                    <a:pt x="6522" y="7577"/>
                    <a:pt x="6585" y="7545"/>
                  </a:cubicBezTo>
                  <a:cubicBezTo>
                    <a:pt x="6617" y="7482"/>
                    <a:pt x="9925" y="5592"/>
                    <a:pt x="10208" y="5498"/>
                  </a:cubicBezTo>
                  <a:close/>
                  <a:moveTo>
                    <a:pt x="6385" y="0"/>
                  </a:moveTo>
                  <a:cubicBezTo>
                    <a:pt x="6318" y="0"/>
                    <a:pt x="6255" y="16"/>
                    <a:pt x="6207" y="47"/>
                  </a:cubicBezTo>
                  <a:lnTo>
                    <a:pt x="284" y="3450"/>
                  </a:lnTo>
                  <a:cubicBezTo>
                    <a:pt x="1" y="3607"/>
                    <a:pt x="1" y="3985"/>
                    <a:pt x="284" y="4143"/>
                  </a:cubicBezTo>
                  <a:lnTo>
                    <a:pt x="1797" y="4962"/>
                  </a:lnTo>
                  <a:lnTo>
                    <a:pt x="1797" y="8018"/>
                  </a:lnTo>
                  <a:cubicBezTo>
                    <a:pt x="1797" y="8711"/>
                    <a:pt x="2458" y="9215"/>
                    <a:pt x="3088" y="9499"/>
                  </a:cubicBezTo>
                  <a:cubicBezTo>
                    <a:pt x="3994" y="9903"/>
                    <a:pt x="5215" y="10104"/>
                    <a:pt x="6430" y="10104"/>
                  </a:cubicBezTo>
                  <a:cubicBezTo>
                    <a:pt x="7963" y="10104"/>
                    <a:pt x="9488" y="9785"/>
                    <a:pt x="10366" y="9152"/>
                  </a:cubicBezTo>
                  <a:cubicBezTo>
                    <a:pt x="10776" y="8869"/>
                    <a:pt x="11091" y="8491"/>
                    <a:pt x="11091" y="8018"/>
                  </a:cubicBezTo>
                  <a:lnTo>
                    <a:pt x="11091" y="4962"/>
                  </a:lnTo>
                  <a:lnTo>
                    <a:pt x="11941" y="4490"/>
                  </a:lnTo>
                  <a:lnTo>
                    <a:pt x="11941" y="12208"/>
                  </a:lnTo>
                  <a:cubicBezTo>
                    <a:pt x="11941" y="12429"/>
                    <a:pt x="12099" y="12618"/>
                    <a:pt x="12288" y="12649"/>
                  </a:cubicBezTo>
                  <a:cubicBezTo>
                    <a:pt x="12306" y="12652"/>
                    <a:pt x="12325" y="12653"/>
                    <a:pt x="12343" y="12653"/>
                  </a:cubicBezTo>
                  <a:cubicBezTo>
                    <a:pt x="12571" y="12653"/>
                    <a:pt x="12760" y="12475"/>
                    <a:pt x="12760" y="12271"/>
                  </a:cubicBezTo>
                  <a:lnTo>
                    <a:pt x="12760" y="3796"/>
                  </a:lnTo>
                  <a:cubicBezTo>
                    <a:pt x="12729" y="3639"/>
                    <a:pt x="12666" y="3513"/>
                    <a:pt x="12508" y="3450"/>
                  </a:cubicBezTo>
                  <a:lnTo>
                    <a:pt x="6585" y="47"/>
                  </a:lnTo>
                  <a:cubicBezTo>
                    <a:pt x="6522" y="16"/>
                    <a:pt x="6452" y="0"/>
                    <a:pt x="6385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97108C1-ADBC-F431-78CD-311DBFA338A9}"/>
              </a:ext>
            </a:extLst>
          </p:cNvPr>
          <p:cNvSpPr/>
          <p:nvPr/>
        </p:nvSpPr>
        <p:spPr>
          <a:xfrm>
            <a:off x="478091" y="4726787"/>
            <a:ext cx="8135514" cy="964203"/>
          </a:xfrm>
          <a:prstGeom prst="roundRect">
            <a:avLst/>
          </a:prstGeom>
          <a:solidFill>
            <a:srgbClr val="184D8F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Fenomena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rob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terjadi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hampir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disepanjang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tahun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baik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terjadi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musim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hujan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maupun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di</a:t>
            </a:r>
            <a:r>
              <a:rPr lang="id-ID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kemarau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D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AE53920-146F-C31B-A6B9-C96713CD1D84}"/>
              </a:ext>
            </a:extLst>
          </p:cNvPr>
          <p:cNvSpPr/>
          <p:nvPr/>
        </p:nvSpPr>
        <p:spPr>
          <a:xfrm>
            <a:off x="478091" y="6078867"/>
            <a:ext cx="8135514" cy="964203"/>
          </a:xfrm>
          <a:prstGeom prst="roundRect">
            <a:avLst/>
          </a:prstGeom>
          <a:solidFill>
            <a:srgbClr val="184D8F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Ekspansi termal merupakan salah satu kontributor utama terhadap perubahan permukaan laut selama abad ke-20 dan ke-21</a:t>
            </a:r>
            <a:endParaRPr lang="en-ID" sz="2200" dirty="0">
              <a:latin typeface="Montserrat" panose="00000500000000000000" pitchFamily="2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9FC1649-90BF-8702-3180-F9DA1AE5CED7}"/>
              </a:ext>
            </a:extLst>
          </p:cNvPr>
          <p:cNvSpPr/>
          <p:nvPr/>
        </p:nvSpPr>
        <p:spPr>
          <a:xfrm>
            <a:off x="473448" y="7397813"/>
            <a:ext cx="8135514" cy="964203"/>
          </a:xfrm>
          <a:prstGeom prst="roundRect">
            <a:avLst/>
          </a:prstGeom>
          <a:solidFill>
            <a:srgbClr val="184D8F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Anomali muka air laut secara umum berbanding terbalik dengan kejadian ENSO dan IOD</a:t>
            </a:r>
            <a:endParaRPr lang="en-ID" sz="2200" dirty="0">
              <a:latin typeface="Montserrat" panose="00000500000000000000" pitchFamily="2" charset="0"/>
            </a:endParaRPr>
          </a:p>
        </p:txBody>
      </p:sp>
      <p:pic>
        <p:nvPicPr>
          <p:cNvPr id="9" name="Gambar 8">
            <a:extLst>
              <a:ext uri="{FF2B5EF4-FFF2-40B4-BE49-F238E27FC236}">
                <a16:creationId xmlns:a16="http://schemas.microsoft.com/office/drawing/2014/main" id="{E063CB10-0D45-A6F8-C899-CDEA9E583F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7800" y="2479019"/>
            <a:ext cx="6179422" cy="3426481"/>
          </a:xfrm>
          <a:prstGeom prst="rect">
            <a:avLst/>
          </a:prstGeom>
        </p:spPr>
      </p:pic>
      <p:pic>
        <p:nvPicPr>
          <p:cNvPr id="6" name="Gambar 5">
            <a:extLst>
              <a:ext uri="{FF2B5EF4-FFF2-40B4-BE49-F238E27FC236}">
                <a16:creationId xmlns:a16="http://schemas.microsoft.com/office/drawing/2014/main" id="{4DB09B56-1B15-5B8F-6BD9-8257E43FEE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11802" y="3744443"/>
            <a:ext cx="6675395" cy="5437657"/>
          </a:xfrm>
          <a:prstGeom prst="rect">
            <a:avLst/>
          </a:prstGeom>
        </p:spPr>
      </p:pic>
      <p:pic>
        <p:nvPicPr>
          <p:cNvPr id="8" name="Gambar 7">
            <a:extLst>
              <a:ext uri="{FF2B5EF4-FFF2-40B4-BE49-F238E27FC236}">
                <a16:creationId xmlns:a16="http://schemas.microsoft.com/office/drawing/2014/main" id="{4818FEC9-ED50-BF94-1F4B-221CE28896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6640" y="6522868"/>
            <a:ext cx="4474708" cy="376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87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E0519-D367-82AC-1DDC-7B14F7246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433266B4-E70E-DF9F-A6B6-1534E68C6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95381EE-C815-D5E7-60B2-265920FC96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9690"/>
          <a:stretch/>
        </p:blipFill>
        <p:spPr>
          <a:xfrm>
            <a:off x="15048739" y="790232"/>
            <a:ext cx="1863302" cy="905334"/>
          </a:xfrm>
          <a:prstGeom prst="rect">
            <a:avLst/>
          </a:prstGeom>
        </p:spPr>
      </p:pic>
      <p:sp>
        <p:nvSpPr>
          <p:cNvPr id="3" name="Freeform 6">
            <a:extLst>
              <a:ext uri="{FF2B5EF4-FFF2-40B4-BE49-F238E27FC236}">
                <a16:creationId xmlns:a16="http://schemas.microsoft.com/office/drawing/2014/main" id="{33FD381B-334F-2C77-C4B2-0595AED7D1C7}"/>
              </a:ext>
            </a:extLst>
          </p:cNvPr>
          <p:cNvSpPr/>
          <p:nvPr/>
        </p:nvSpPr>
        <p:spPr>
          <a:xfrm>
            <a:off x="16821728" y="274139"/>
            <a:ext cx="1247274" cy="1246494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D608ED-7E35-8E58-D4C3-EAFFF8BF42E4}"/>
              </a:ext>
            </a:extLst>
          </p:cNvPr>
          <p:cNvSpPr/>
          <p:nvPr/>
        </p:nvSpPr>
        <p:spPr>
          <a:xfrm>
            <a:off x="4106" y="795638"/>
            <a:ext cx="15049500" cy="96179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28B368-FCF3-B5EF-115B-CE149084F011}"/>
              </a:ext>
            </a:extLst>
          </p:cNvPr>
          <p:cNvSpPr/>
          <p:nvPr/>
        </p:nvSpPr>
        <p:spPr>
          <a:xfrm>
            <a:off x="3818102" y="1695566"/>
            <a:ext cx="14695169" cy="8661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 dirty="0">
              <a:solidFill>
                <a:schemeClr val="bg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CA1CFC-A4DA-B248-E113-F44D8F150CC5}"/>
              </a:ext>
            </a:extLst>
          </p:cNvPr>
          <p:cNvSpPr/>
          <p:nvPr/>
        </p:nvSpPr>
        <p:spPr>
          <a:xfrm flipV="1">
            <a:off x="2335152" y="1741241"/>
            <a:ext cx="13595496" cy="1168505"/>
          </a:xfrm>
          <a:prstGeom prst="roundRect">
            <a:avLst/>
          </a:prstGeom>
          <a:solidFill>
            <a:srgbClr val="184D8F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/>
          </a:p>
        </p:txBody>
      </p:sp>
      <p:sp>
        <p:nvSpPr>
          <p:cNvPr id="24" name="TextBox 34">
            <a:extLst>
              <a:ext uri="{FF2B5EF4-FFF2-40B4-BE49-F238E27FC236}">
                <a16:creationId xmlns:a16="http://schemas.microsoft.com/office/drawing/2014/main" id="{21AA165A-7122-A1EC-F40C-81C2D2299D6A}"/>
              </a:ext>
            </a:extLst>
          </p:cNvPr>
          <p:cNvSpPr txBox="1"/>
          <p:nvPr/>
        </p:nvSpPr>
        <p:spPr>
          <a:xfrm>
            <a:off x="2603717" y="1961483"/>
            <a:ext cx="13065072" cy="646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200" dirty="0" err="1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Rumusan</a:t>
            </a:r>
            <a:r>
              <a:rPr lang="en-US" sz="42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 Masalah dan Tujuan Penelitian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74FC78F-8A5F-237F-1F08-F8C7C513C85C}"/>
              </a:ext>
            </a:extLst>
          </p:cNvPr>
          <p:cNvSpPr/>
          <p:nvPr/>
        </p:nvSpPr>
        <p:spPr>
          <a:xfrm>
            <a:off x="2415539" y="3043705"/>
            <a:ext cx="13428440" cy="3462362"/>
          </a:xfrm>
          <a:prstGeom prst="roundRect">
            <a:avLst/>
          </a:prstGeom>
          <a:solidFill>
            <a:srgbClr val="184D8F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id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ID" sz="3600" b="1" kern="100" dirty="0" err="1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agaimana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pengaruh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dinamika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anomali</a:t>
            </a:r>
            <a:r>
              <a:rPr lang="en-ID" sz="3600" b="1" kern="100" dirty="0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tinggi</a:t>
            </a:r>
            <a:r>
              <a:rPr lang="en-ID" sz="3600" b="1" kern="100" dirty="0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muka</a:t>
            </a:r>
            <a:r>
              <a:rPr lang="en-ID" sz="3600" b="1" kern="100" dirty="0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laut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3600" b="1" kern="100" dirty="0" err="1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3600" b="1" kern="100" dirty="0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muka</a:t>
            </a:r>
            <a:r>
              <a:rPr lang="en-ID" sz="3600" b="1" kern="100" dirty="0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laut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terhadap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kejadian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rob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Kota </a:t>
            </a:r>
            <a:r>
              <a:rPr lang="en-ID" sz="3600" b="1" kern="100" dirty="0"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Semarang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selama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2012 </a:t>
            </a:r>
            <a:r>
              <a:rPr lang="en-ID" sz="3600" b="1" kern="100" dirty="0" err="1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hingga</a:t>
            </a:r>
            <a:r>
              <a:rPr lang="en-ID" sz="3600" b="1" kern="100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2020?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122FA40-FFF1-F5FF-F78F-DE1AB5BFBFA1}"/>
              </a:ext>
            </a:extLst>
          </p:cNvPr>
          <p:cNvGrpSpPr/>
          <p:nvPr/>
        </p:nvGrpSpPr>
        <p:grpSpPr>
          <a:xfrm>
            <a:off x="502935" y="920912"/>
            <a:ext cx="5730567" cy="665433"/>
            <a:chOff x="2146534" y="2680258"/>
            <a:chExt cx="3820378" cy="443622"/>
          </a:xfrm>
        </p:grpSpPr>
        <p:sp>
          <p:nvSpPr>
            <p:cNvPr id="26" name="TextBox 34">
              <a:extLst>
                <a:ext uri="{FF2B5EF4-FFF2-40B4-BE49-F238E27FC236}">
                  <a16:creationId xmlns:a16="http://schemas.microsoft.com/office/drawing/2014/main" id="{81B49953-6FDB-7768-7E96-0E1DC1551F1E}"/>
                </a:ext>
              </a:extLst>
            </p:cNvPr>
            <p:cNvSpPr txBox="1"/>
            <p:nvPr/>
          </p:nvSpPr>
          <p:spPr>
            <a:xfrm>
              <a:off x="2647083" y="2681813"/>
              <a:ext cx="3319829" cy="30777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3000" dirty="0">
                  <a:solidFill>
                    <a:schemeClr val="accent1">
                      <a:lumMod val="50000"/>
                    </a:schemeClr>
                  </a:solidFill>
                  <a:latin typeface="Montserrat Bold" panose="00000800000000000000" charset="0"/>
                  <a:ea typeface="Montserrat Bold"/>
                  <a:cs typeface="Montserrat Bold"/>
                  <a:sym typeface="Montserrat Bold"/>
                </a:rPr>
                <a:t>PENDAHULUAN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6313CC4-B176-F01C-5161-6E750395AA10}"/>
                </a:ext>
              </a:extLst>
            </p:cNvPr>
            <p:cNvSpPr/>
            <p:nvPr/>
          </p:nvSpPr>
          <p:spPr>
            <a:xfrm>
              <a:off x="2647083" y="3078161"/>
              <a:ext cx="3151045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28" name="Google Shape;12849;p205">
              <a:extLst>
                <a:ext uri="{FF2B5EF4-FFF2-40B4-BE49-F238E27FC236}">
                  <a16:creationId xmlns:a16="http://schemas.microsoft.com/office/drawing/2014/main" id="{165E8A99-6908-19FE-E498-407EC5A25747}"/>
                </a:ext>
              </a:extLst>
            </p:cNvPr>
            <p:cNvSpPr/>
            <p:nvPr/>
          </p:nvSpPr>
          <p:spPr>
            <a:xfrm>
              <a:off x="2146534" y="2680258"/>
              <a:ext cx="375620" cy="372441"/>
            </a:xfrm>
            <a:custGeom>
              <a:avLst/>
              <a:gdLst/>
              <a:ahLst/>
              <a:cxnLst/>
              <a:rect l="l" t="t" r="r" b="b"/>
              <a:pathLst>
                <a:path w="12761" h="12653" extrusionOk="0">
                  <a:moveTo>
                    <a:pt x="6396" y="866"/>
                  </a:moveTo>
                  <a:lnTo>
                    <a:pt x="11469" y="3796"/>
                  </a:lnTo>
                  <a:cubicBezTo>
                    <a:pt x="8759" y="5340"/>
                    <a:pt x="12729" y="3072"/>
                    <a:pt x="6396" y="6695"/>
                  </a:cubicBezTo>
                  <a:cubicBezTo>
                    <a:pt x="1" y="3072"/>
                    <a:pt x="4097" y="5403"/>
                    <a:pt x="1324" y="3796"/>
                  </a:cubicBezTo>
                  <a:lnTo>
                    <a:pt x="6396" y="866"/>
                  </a:lnTo>
                  <a:close/>
                  <a:moveTo>
                    <a:pt x="10208" y="5498"/>
                  </a:moveTo>
                  <a:lnTo>
                    <a:pt x="10208" y="8081"/>
                  </a:lnTo>
                  <a:cubicBezTo>
                    <a:pt x="10177" y="8207"/>
                    <a:pt x="10051" y="8365"/>
                    <a:pt x="9925" y="8428"/>
                  </a:cubicBezTo>
                  <a:cubicBezTo>
                    <a:pt x="9312" y="8970"/>
                    <a:pt x="7887" y="9300"/>
                    <a:pt x="6364" y="9300"/>
                  </a:cubicBezTo>
                  <a:cubicBezTo>
                    <a:pt x="5852" y="9300"/>
                    <a:pt x="5329" y="9263"/>
                    <a:pt x="4821" y="9184"/>
                  </a:cubicBezTo>
                  <a:cubicBezTo>
                    <a:pt x="4317" y="9121"/>
                    <a:pt x="3718" y="8963"/>
                    <a:pt x="3246" y="8711"/>
                  </a:cubicBezTo>
                  <a:cubicBezTo>
                    <a:pt x="2994" y="8585"/>
                    <a:pt x="2584" y="8333"/>
                    <a:pt x="2584" y="8050"/>
                  </a:cubicBezTo>
                  <a:lnTo>
                    <a:pt x="2584" y="5498"/>
                  </a:lnTo>
                  <a:cubicBezTo>
                    <a:pt x="4412" y="6537"/>
                    <a:pt x="4317" y="6474"/>
                    <a:pt x="6207" y="7545"/>
                  </a:cubicBezTo>
                  <a:cubicBezTo>
                    <a:pt x="6255" y="7577"/>
                    <a:pt x="6318" y="7593"/>
                    <a:pt x="6385" y="7593"/>
                  </a:cubicBezTo>
                  <a:cubicBezTo>
                    <a:pt x="6452" y="7593"/>
                    <a:pt x="6522" y="7577"/>
                    <a:pt x="6585" y="7545"/>
                  </a:cubicBezTo>
                  <a:cubicBezTo>
                    <a:pt x="6617" y="7482"/>
                    <a:pt x="9925" y="5592"/>
                    <a:pt x="10208" y="5498"/>
                  </a:cubicBezTo>
                  <a:close/>
                  <a:moveTo>
                    <a:pt x="6385" y="0"/>
                  </a:moveTo>
                  <a:cubicBezTo>
                    <a:pt x="6318" y="0"/>
                    <a:pt x="6255" y="16"/>
                    <a:pt x="6207" y="47"/>
                  </a:cubicBezTo>
                  <a:lnTo>
                    <a:pt x="284" y="3450"/>
                  </a:lnTo>
                  <a:cubicBezTo>
                    <a:pt x="1" y="3607"/>
                    <a:pt x="1" y="3985"/>
                    <a:pt x="284" y="4143"/>
                  </a:cubicBezTo>
                  <a:lnTo>
                    <a:pt x="1797" y="4962"/>
                  </a:lnTo>
                  <a:lnTo>
                    <a:pt x="1797" y="8018"/>
                  </a:lnTo>
                  <a:cubicBezTo>
                    <a:pt x="1797" y="8711"/>
                    <a:pt x="2458" y="9215"/>
                    <a:pt x="3088" y="9499"/>
                  </a:cubicBezTo>
                  <a:cubicBezTo>
                    <a:pt x="3994" y="9903"/>
                    <a:pt x="5215" y="10104"/>
                    <a:pt x="6430" y="10104"/>
                  </a:cubicBezTo>
                  <a:cubicBezTo>
                    <a:pt x="7963" y="10104"/>
                    <a:pt x="9488" y="9785"/>
                    <a:pt x="10366" y="9152"/>
                  </a:cubicBezTo>
                  <a:cubicBezTo>
                    <a:pt x="10776" y="8869"/>
                    <a:pt x="11091" y="8491"/>
                    <a:pt x="11091" y="8018"/>
                  </a:cubicBezTo>
                  <a:lnTo>
                    <a:pt x="11091" y="4962"/>
                  </a:lnTo>
                  <a:lnTo>
                    <a:pt x="11941" y="4490"/>
                  </a:lnTo>
                  <a:lnTo>
                    <a:pt x="11941" y="12208"/>
                  </a:lnTo>
                  <a:cubicBezTo>
                    <a:pt x="11941" y="12429"/>
                    <a:pt x="12099" y="12618"/>
                    <a:pt x="12288" y="12649"/>
                  </a:cubicBezTo>
                  <a:cubicBezTo>
                    <a:pt x="12306" y="12652"/>
                    <a:pt x="12325" y="12653"/>
                    <a:pt x="12343" y="12653"/>
                  </a:cubicBezTo>
                  <a:cubicBezTo>
                    <a:pt x="12571" y="12653"/>
                    <a:pt x="12760" y="12475"/>
                    <a:pt x="12760" y="12271"/>
                  </a:cubicBezTo>
                  <a:lnTo>
                    <a:pt x="12760" y="3796"/>
                  </a:lnTo>
                  <a:cubicBezTo>
                    <a:pt x="12729" y="3639"/>
                    <a:pt x="12666" y="3513"/>
                    <a:pt x="12508" y="3450"/>
                  </a:cubicBezTo>
                  <a:lnTo>
                    <a:pt x="6585" y="47"/>
                  </a:lnTo>
                  <a:cubicBezTo>
                    <a:pt x="6522" y="16"/>
                    <a:pt x="6452" y="0"/>
                    <a:pt x="6385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9B9D15B-2EC5-51F3-B6CF-0F1FE829BB49}"/>
              </a:ext>
            </a:extLst>
          </p:cNvPr>
          <p:cNvSpPr/>
          <p:nvPr/>
        </p:nvSpPr>
        <p:spPr>
          <a:xfrm>
            <a:off x="2415539" y="6611362"/>
            <a:ext cx="13454753" cy="3462362"/>
          </a:xfrm>
          <a:prstGeom prst="roundRect">
            <a:avLst/>
          </a:prstGeom>
          <a:solidFill>
            <a:srgbClr val="184D8F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id-ID" sz="3600" b="1" kern="100" dirty="0">
                <a:solidFill>
                  <a:schemeClr val="bg1"/>
                </a:solidFill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en-ID" sz="3600" b="1" kern="100" dirty="0" err="1">
                <a:solidFill>
                  <a:schemeClr val="bg1"/>
                </a:solidFill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engetahui</a:t>
            </a:r>
            <a:r>
              <a:rPr lang="en-ID" sz="3600" b="1" kern="100" dirty="0">
                <a:solidFill>
                  <a:schemeClr val="bg1"/>
                </a:solidFill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solidFill>
                  <a:schemeClr val="bg1"/>
                </a:solidFill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pengaruh</a:t>
            </a:r>
            <a:r>
              <a:rPr lang="en-ID" sz="3600" b="1" kern="100" dirty="0">
                <a:solidFill>
                  <a:schemeClr val="bg1"/>
                </a:solidFill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solidFill>
                  <a:schemeClr val="bg1"/>
                </a:solidFill>
                <a:highlight>
                  <a:srgbClr val="0000FF"/>
                </a:highlight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dinamika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anomali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tinggi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muka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laut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muka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laut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terhadap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kejadian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rob Kota Semarang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selama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2012 </a:t>
            </a:r>
            <a:r>
              <a:rPr lang="en-ID" sz="3600" b="1" kern="100" dirty="0" err="1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hingga</a:t>
            </a:r>
            <a:r>
              <a:rPr lang="en-ID" sz="3600" b="1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2020.</a:t>
            </a:r>
          </a:p>
        </p:txBody>
      </p:sp>
    </p:spTree>
    <p:extLst>
      <p:ext uri="{BB962C8B-B14F-4D97-AF65-F5344CB8AC3E}">
        <p14:creationId xmlns:p14="http://schemas.microsoft.com/office/powerpoint/2010/main" val="234197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052C9-F204-28B7-A821-90D0BA249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58A64600-A918-FF4D-4136-820CE019F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02B4F184-8340-0474-C73A-7A9DD0D6B461}"/>
              </a:ext>
            </a:extLst>
          </p:cNvPr>
          <p:cNvGrpSpPr/>
          <p:nvPr/>
        </p:nvGrpSpPr>
        <p:grpSpPr>
          <a:xfrm>
            <a:off x="-12027" y="-21571"/>
            <a:ext cx="18985827" cy="1659680"/>
            <a:chOff x="-8018" y="-14381"/>
            <a:chExt cx="12178881" cy="110645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C369926-67A8-0003-ED9E-99B2CB2C2711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FAA5955-89AB-4E6F-1C33-61BE2DB25112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9141AC-EE14-9DCB-FFC0-6B97ACF1E968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DC07BD64-634C-FF22-FCA2-9742CF72DB30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68BD947-5934-DF6F-0A95-24D02BD42C20}"/>
              </a:ext>
            </a:extLst>
          </p:cNvPr>
          <p:cNvSpPr/>
          <p:nvPr/>
        </p:nvSpPr>
        <p:spPr>
          <a:xfrm rot="10800000" flipV="1">
            <a:off x="14097000" y="9388628"/>
            <a:ext cx="4012810" cy="753006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7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TINJAUAN PUSTAKA</a:t>
            </a:r>
            <a:endParaRPr lang="en-ID" sz="2700" b="1" dirty="0">
              <a:solidFill>
                <a:sysClr val="windowText" lastClr="000000"/>
              </a:solidFill>
              <a:latin typeface="Montserrat" panose="00000500000000000000" pitchFamily="2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654E1AE-63A6-353C-3D9B-D83E669BE4A4}"/>
              </a:ext>
            </a:extLst>
          </p:cNvPr>
          <p:cNvSpPr/>
          <p:nvPr/>
        </p:nvSpPr>
        <p:spPr>
          <a:xfrm>
            <a:off x="13357907" y="9179369"/>
            <a:ext cx="4726568" cy="68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noFill/>
            </a:endParaRPr>
          </a:p>
        </p:txBody>
      </p:sp>
      <p:grpSp>
        <p:nvGrpSpPr>
          <p:cNvPr id="51" name="Google Shape;12874;p205">
            <a:extLst>
              <a:ext uri="{FF2B5EF4-FFF2-40B4-BE49-F238E27FC236}">
                <a16:creationId xmlns:a16="http://schemas.microsoft.com/office/drawing/2014/main" id="{7164A00E-6BC3-8942-4677-8A85E71D3CB3}"/>
              </a:ext>
            </a:extLst>
          </p:cNvPr>
          <p:cNvGrpSpPr/>
          <p:nvPr/>
        </p:nvGrpSpPr>
        <p:grpSpPr>
          <a:xfrm>
            <a:off x="13433748" y="9531525"/>
            <a:ext cx="587052" cy="564975"/>
            <a:chOff x="-37534750" y="2668075"/>
            <a:chExt cx="332400" cy="319900"/>
          </a:xfrm>
          <a:solidFill>
            <a:schemeClr val="bg1"/>
          </a:solidFill>
        </p:grpSpPr>
        <p:sp>
          <p:nvSpPr>
            <p:cNvPr id="52" name="Google Shape;12875;p205">
              <a:extLst>
                <a:ext uri="{FF2B5EF4-FFF2-40B4-BE49-F238E27FC236}">
                  <a16:creationId xmlns:a16="http://schemas.microsoft.com/office/drawing/2014/main" id="{BB23798C-79CB-B8DC-BE50-AF7B962E0020}"/>
                </a:ext>
              </a:extLst>
            </p:cNvPr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>
                <a:noFill/>
              </a:endParaRPr>
            </a:p>
          </p:txBody>
        </p:sp>
        <p:sp>
          <p:nvSpPr>
            <p:cNvPr id="53" name="Google Shape;12876;p205">
              <a:extLst>
                <a:ext uri="{FF2B5EF4-FFF2-40B4-BE49-F238E27FC236}">
                  <a16:creationId xmlns:a16="http://schemas.microsoft.com/office/drawing/2014/main" id="{48C25AED-0B94-2B5D-C68D-1BE02AC4D685}"/>
                </a:ext>
              </a:extLst>
            </p:cNvPr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>
                <a:noFill/>
              </a:endParaRPr>
            </a:p>
          </p:txBody>
        </p:sp>
      </p:grpSp>
      <p:sp>
        <p:nvSpPr>
          <p:cNvPr id="3" name="Freeform 6">
            <a:extLst>
              <a:ext uri="{FF2B5EF4-FFF2-40B4-BE49-F238E27FC236}">
                <a16:creationId xmlns:a16="http://schemas.microsoft.com/office/drawing/2014/main" id="{0C5A7FFF-5036-2A03-2548-C193C08C5ABB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0DE07BF4-B650-A21A-82D2-4704C28DB7D9}"/>
              </a:ext>
            </a:extLst>
          </p:cNvPr>
          <p:cNvSpPr txBox="1"/>
          <p:nvPr/>
        </p:nvSpPr>
        <p:spPr>
          <a:xfrm>
            <a:off x="1752601" y="2212072"/>
            <a:ext cx="5660684" cy="80727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7200"/>
              </a:lnSpc>
            </a:pPr>
            <a:r>
              <a:rPr lang="id-ID" sz="3200" b="1" dirty="0">
                <a:solidFill>
                  <a:srgbClr val="082345"/>
                </a:solidFill>
                <a:latin typeface="Antonio Bold"/>
                <a:ea typeface="Antonio Bold"/>
                <a:cs typeface="Antonio Bold"/>
                <a:sym typeface="Antonio Bold"/>
              </a:rPr>
              <a:t>Triana dkk., (2023)</a:t>
            </a:r>
            <a:endParaRPr lang="en-US" sz="3200" b="1" dirty="0">
              <a:solidFill>
                <a:srgbClr val="082345"/>
              </a:solidFill>
              <a:latin typeface="Antonio Bold"/>
              <a:ea typeface="Antonio Bold"/>
              <a:cs typeface="Antonio Bold"/>
              <a:sym typeface="Antonio Bol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DFD59D73-D82B-C1FC-E9AB-A182642F89DD}"/>
              </a:ext>
            </a:extLst>
          </p:cNvPr>
          <p:cNvSpPr txBox="1"/>
          <p:nvPr/>
        </p:nvSpPr>
        <p:spPr>
          <a:xfrm>
            <a:off x="838200" y="3053217"/>
            <a:ext cx="7391400" cy="4744632"/>
          </a:xfrm>
          <a:prstGeom prst="rect">
            <a:avLst/>
          </a:prstGeom>
          <a:solidFill>
            <a:schemeClr val="bg1">
              <a:alpha val="30196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id-ID" sz="16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Penelitian mengenai dinamika anomali muka air laut di wilayah pesisir Papua dan dampaknya terhadap indeks iklim. Hasil penelitiannya adalah</a:t>
            </a:r>
          </a:p>
          <a:p>
            <a:pPr marL="285750" indent="-285750" algn="just">
              <a:lnSpc>
                <a:spcPts val="3359"/>
              </a:lnSpc>
              <a:buFont typeface="Wingdings" panose="05000000000000000000" pitchFamily="2" charset="2"/>
              <a:buChar char="q"/>
            </a:pPr>
            <a:r>
              <a:rPr lang="id-ID" sz="1600" b="1" dirty="0">
                <a:solidFill>
                  <a:srgbClr val="FFFFFF"/>
                </a:solidFill>
                <a:highlight>
                  <a:srgbClr val="0062A0"/>
                </a:highlight>
                <a:latin typeface="Poppins Medium"/>
                <a:ea typeface="Poppins Medium"/>
                <a:cs typeface="Poppins Medium"/>
                <a:sym typeface="Poppins Medium"/>
              </a:rPr>
              <a:t>Pada bulan DJF, SLA cenderung meningkat di perairan selatan</a:t>
            </a:r>
          </a:p>
          <a:p>
            <a:pPr marL="285750" indent="-285750" algn="just">
              <a:lnSpc>
                <a:spcPts val="3359"/>
              </a:lnSpc>
              <a:buFont typeface="Wingdings" panose="05000000000000000000" pitchFamily="2" charset="2"/>
              <a:buChar char="q"/>
            </a:pPr>
            <a:r>
              <a:rPr lang="id-ID" sz="1600" b="1" dirty="0">
                <a:solidFill>
                  <a:srgbClr val="FFFFFF"/>
                </a:solidFill>
                <a:highlight>
                  <a:srgbClr val="0062A0"/>
                </a:highlight>
                <a:latin typeface="Poppins Medium"/>
                <a:ea typeface="Poppins Medium"/>
                <a:cs typeface="Poppins Medium"/>
                <a:sym typeface="Poppins Medium"/>
              </a:rPr>
              <a:t>Pada bulan JJA, SLA menurun akibat fenomena </a:t>
            </a:r>
            <a:r>
              <a:rPr lang="id-ID" sz="1600" b="1" dirty="0" err="1">
                <a:solidFill>
                  <a:srgbClr val="FFFFFF"/>
                </a:solidFill>
                <a:highlight>
                  <a:srgbClr val="0062A0"/>
                </a:highlight>
                <a:latin typeface="Poppins Medium"/>
                <a:ea typeface="Poppins Medium"/>
                <a:cs typeface="Poppins Medium"/>
                <a:sym typeface="Poppins Medium"/>
              </a:rPr>
              <a:t>upwelling</a:t>
            </a:r>
            <a:r>
              <a:rPr lang="id-ID" sz="1600" b="1" dirty="0">
                <a:solidFill>
                  <a:srgbClr val="FFFFFF"/>
                </a:solidFill>
                <a:highlight>
                  <a:srgbClr val="0062A0"/>
                </a:highlight>
                <a:latin typeface="Poppins Medium"/>
                <a:ea typeface="Poppins Medium"/>
                <a:cs typeface="Poppins Medium"/>
                <a:sym typeface="Poppins Medium"/>
              </a:rPr>
              <a:t> yang intens.</a:t>
            </a:r>
          </a:p>
          <a:p>
            <a:pPr marL="285750" indent="-285750" algn="just">
              <a:lnSpc>
                <a:spcPts val="3359"/>
              </a:lnSpc>
              <a:buFont typeface="Wingdings" panose="05000000000000000000" pitchFamily="2" charset="2"/>
              <a:buChar char="q"/>
            </a:pPr>
            <a:r>
              <a:rPr lang="id-ID" sz="16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Kenaikan permukaan laut rata-rata lebih tinggi di pantai utara (0,95 cm/tahun) dibandingkan pantai selatan (0,64 cm/tahun). </a:t>
            </a:r>
          </a:p>
          <a:p>
            <a:pPr marL="285750" indent="-285750" algn="just">
              <a:lnSpc>
                <a:spcPts val="3359"/>
              </a:lnSpc>
              <a:buFont typeface="Wingdings" panose="05000000000000000000" pitchFamily="2" charset="2"/>
              <a:buChar char="q"/>
            </a:pPr>
            <a:r>
              <a:rPr lang="id-ID" sz="16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Pantai utara lebih responsif terhadap fenomena iklim, sedangkan pantai selatan lebih dipengaruhi oleh variabilitas musiman yang dipengaruhi oleh SST.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CBD4E8D1-8CBA-9A35-BDF5-1847DEE184B2}"/>
              </a:ext>
            </a:extLst>
          </p:cNvPr>
          <p:cNvSpPr txBox="1"/>
          <p:nvPr/>
        </p:nvSpPr>
        <p:spPr>
          <a:xfrm>
            <a:off x="8915400" y="2104984"/>
            <a:ext cx="8458200" cy="6924716"/>
          </a:xfrm>
          <a:prstGeom prst="rect">
            <a:avLst/>
          </a:prstGeom>
          <a:solidFill>
            <a:schemeClr val="bg1">
              <a:alpha val="30196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Penelitian mengenai  Pengaruh ENSO dan IOD terhadap Variabilitas Tinggi Muka Air Laut di Bagian Utara dan Selatan Pulau Jawa. Hasil Penelitiannya adalah</a:t>
            </a:r>
          </a:p>
          <a:p>
            <a:pPr marL="285750" marR="0" lvl="0" indent="-285750" algn="just" defTabSz="9144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El </a:t>
            </a:r>
            <a:r>
              <a:rPr kumimoji="0" lang="id-ID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Niño</a:t>
            </a: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 (ENSO+ 2002), SLA di selatan Jawa mengalami penurunan hingga -0,24 m pada September. </a:t>
            </a:r>
          </a:p>
          <a:p>
            <a:pPr marL="285750" marR="0" lvl="0" indent="-285750" algn="just" defTabSz="9144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La </a:t>
            </a:r>
            <a:r>
              <a:rPr kumimoji="0" lang="id-ID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Niña</a:t>
            </a: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 (ENSO- 2007/2008), SLA meningkat hingga 0,3 m di selatan Jawa pada Maret.</a:t>
            </a:r>
          </a:p>
          <a:p>
            <a:pPr marL="285750" marR="0" lvl="0" indent="-285750" algn="just" defTabSz="9144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IOD+ (2011) menyebabkan penurunan SLA hingga -0,28 m di selatan Jawa pada September. </a:t>
            </a:r>
          </a:p>
          <a:p>
            <a:pPr marL="285750" marR="0" lvl="0" indent="-285750" algn="just" defTabSz="9144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IOD- (2005), SLA di selatan Jawa meningkat hingga 0,13 m pada Juli </a:t>
            </a:r>
          </a:p>
          <a:p>
            <a:pPr marL="285750" marR="0" lvl="0" indent="-285750" algn="just" defTabSz="9144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Saat El </a:t>
            </a:r>
            <a:r>
              <a:rPr kumimoji="0" lang="id-ID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Niño</a:t>
            </a: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 dan IOD+, </a:t>
            </a:r>
            <a:r>
              <a:rPr kumimoji="0" lang="id-ID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upwelling</a:t>
            </a: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 di selatan Jawa meningkat, menyebabkan penurunan SLA. </a:t>
            </a:r>
          </a:p>
          <a:p>
            <a:pPr marL="285750" marR="0" lvl="0" indent="-285750" algn="just" defTabSz="9144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Saat La </a:t>
            </a:r>
            <a:r>
              <a:rPr kumimoji="0" lang="id-ID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Niña</a:t>
            </a: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 dan IOD-, memperkuat </a:t>
            </a:r>
            <a:r>
              <a:rPr kumimoji="0" lang="id-ID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downwelling</a:t>
            </a:r>
            <a:r>
              <a:rPr lang="id-ID" sz="1600" b="1" dirty="0">
                <a:solidFill>
                  <a:srgbClr val="FFFFFF"/>
                </a:solidFill>
                <a:highlight>
                  <a:srgbClr val="0062A0"/>
                </a:highlight>
                <a:latin typeface="Poppins Medium"/>
                <a:ea typeface="Poppins Medium"/>
                <a:cs typeface="Poppins Medium"/>
                <a:sym typeface="Poppins Medium"/>
              </a:rPr>
              <a:t> dan</a:t>
            </a: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 meningkatkan SLA. </a:t>
            </a:r>
          </a:p>
          <a:p>
            <a:pPr marL="285750" marR="0" lvl="0" indent="-285750" algn="just" defTabSz="9144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IOD+ paling mempengaruhi penurunan SLA, sedangkan La </a:t>
            </a:r>
            <a:r>
              <a:rPr kumimoji="0" lang="id-ID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Niña</a:t>
            </a: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 paling mempengaruhi peningkatan SLA. </a:t>
            </a:r>
          </a:p>
          <a:p>
            <a:pPr marL="285750" marR="0" lvl="0" indent="-285750" algn="just" defTabSz="9144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Peningkatan SLA selama La </a:t>
            </a:r>
            <a:r>
              <a:rPr kumimoji="0" lang="id-ID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Niña</a:t>
            </a: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0062A0"/>
                </a:highlight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 menunjukkan potensi risiko banjir pesisir (rob), gelombang tinggi, dan curah hujan ekstrem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E15A08C9-F5D2-F35F-D3EA-FBB98BE89A5D}"/>
              </a:ext>
            </a:extLst>
          </p:cNvPr>
          <p:cNvSpPr txBox="1"/>
          <p:nvPr/>
        </p:nvSpPr>
        <p:spPr>
          <a:xfrm>
            <a:off x="10281592" y="1269742"/>
            <a:ext cx="5660684" cy="794513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3200" b="1" i="0" u="none" strike="noStrike" kern="1200" cap="none" spc="0" normalizeH="0" baseline="0" noProof="0" dirty="0">
                <a:ln>
                  <a:noFill/>
                </a:ln>
                <a:solidFill>
                  <a:srgbClr val="082345"/>
                </a:solidFill>
                <a:effectLst/>
                <a:uLnTx/>
                <a:uFillTx/>
                <a:latin typeface="Antonio Bold"/>
                <a:ea typeface="Antonio Bold"/>
                <a:cs typeface="Antonio Bold"/>
                <a:sym typeface="Antonio Bold"/>
              </a:rPr>
              <a:t>Fadlan dkk., (2017)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082345"/>
              </a:solidFill>
              <a:effectLst/>
              <a:uLnTx/>
              <a:uFillTx/>
              <a:latin typeface="Antonio Bold"/>
              <a:ea typeface="Antonio Bold"/>
              <a:cs typeface="Antonio Bold"/>
              <a:sym typeface="Antonio Bold"/>
            </a:endParaRPr>
          </a:p>
        </p:txBody>
      </p:sp>
      <p:sp>
        <p:nvSpPr>
          <p:cNvPr id="2" name="Kotak Teks 1">
            <a:extLst>
              <a:ext uri="{FF2B5EF4-FFF2-40B4-BE49-F238E27FC236}">
                <a16:creationId xmlns:a16="http://schemas.microsoft.com/office/drawing/2014/main" id="{FF0A070B-C70A-D92B-E3C0-9B348364FE20}"/>
              </a:ext>
            </a:extLst>
          </p:cNvPr>
          <p:cNvSpPr txBox="1"/>
          <p:nvPr/>
        </p:nvSpPr>
        <p:spPr>
          <a:xfrm>
            <a:off x="1600200" y="237392"/>
            <a:ext cx="472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 dirty="0"/>
              <a:t>SEKOLAH TINGGI METEOROLOGI</a:t>
            </a:r>
          </a:p>
          <a:p>
            <a:r>
              <a:rPr lang="id-ID" sz="2400" b="1" dirty="0"/>
              <a:t>KLIMATOLOGI DAN </a:t>
            </a:r>
          </a:p>
          <a:p>
            <a:r>
              <a:rPr lang="id-ID" sz="2400" b="1" dirty="0"/>
              <a:t>GEOFISIKA</a:t>
            </a:r>
          </a:p>
        </p:txBody>
      </p:sp>
    </p:spTree>
    <p:extLst>
      <p:ext uri="{BB962C8B-B14F-4D97-AF65-F5344CB8AC3E}">
        <p14:creationId xmlns:p14="http://schemas.microsoft.com/office/powerpoint/2010/main" val="380586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DFE98-8BB7-5637-0466-0A492E03C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12E8A6D5-D735-9116-60FD-4FB04675C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07D9DFA6-E835-2DCA-C245-AD75E962E908}"/>
              </a:ext>
            </a:extLst>
          </p:cNvPr>
          <p:cNvGrpSpPr/>
          <p:nvPr/>
        </p:nvGrpSpPr>
        <p:grpSpPr>
          <a:xfrm>
            <a:off x="-12027" y="-21571"/>
            <a:ext cx="18909627" cy="1659680"/>
            <a:chOff x="-8018" y="-14381"/>
            <a:chExt cx="12178881" cy="110645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44A8EE-EB57-49D5-D56F-0580C5E2E40C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7692064-DE91-A31C-842E-9357200878BF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B6170A1-1130-128E-9D74-7FE884A6763E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9979D9CC-127D-3F06-D39D-288F8BFC9BCE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sp>
        <p:nvSpPr>
          <p:cNvPr id="41" name="TextBox 34">
            <a:extLst>
              <a:ext uri="{FF2B5EF4-FFF2-40B4-BE49-F238E27FC236}">
                <a16:creationId xmlns:a16="http://schemas.microsoft.com/office/drawing/2014/main" id="{90A2D730-4D7F-ED89-F5DE-A9062F28AABE}"/>
              </a:ext>
            </a:extLst>
          </p:cNvPr>
          <p:cNvSpPr txBox="1"/>
          <p:nvPr/>
        </p:nvSpPr>
        <p:spPr>
          <a:xfrm>
            <a:off x="6451474" y="1382286"/>
            <a:ext cx="4978526" cy="46166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METODE PENELITIAN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95E7D44-64DF-B2B4-A38B-658D77FEF7E2}"/>
              </a:ext>
            </a:extLst>
          </p:cNvPr>
          <p:cNvSpPr/>
          <p:nvPr/>
        </p:nvSpPr>
        <p:spPr>
          <a:xfrm>
            <a:off x="5750157" y="1968722"/>
            <a:ext cx="4726568" cy="68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55" name="Google Shape;12887;p205">
            <a:extLst>
              <a:ext uri="{FF2B5EF4-FFF2-40B4-BE49-F238E27FC236}">
                <a16:creationId xmlns:a16="http://schemas.microsoft.com/office/drawing/2014/main" id="{D53F2B4E-3C21-1216-F9DC-AEE4621BAEAD}"/>
              </a:ext>
            </a:extLst>
          </p:cNvPr>
          <p:cNvGrpSpPr/>
          <p:nvPr/>
        </p:nvGrpSpPr>
        <p:grpSpPr>
          <a:xfrm>
            <a:off x="5733375" y="1333500"/>
            <a:ext cx="513317" cy="559236"/>
            <a:chOff x="-40160700" y="2339625"/>
            <a:chExt cx="290650" cy="316650"/>
          </a:xfrm>
          <a:solidFill>
            <a:schemeClr val="bg1"/>
          </a:solidFill>
        </p:grpSpPr>
        <p:sp>
          <p:nvSpPr>
            <p:cNvPr id="56" name="Google Shape;12888;p205">
              <a:extLst>
                <a:ext uri="{FF2B5EF4-FFF2-40B4-BE49-F238E27FC236}">
                  <a16:creationId xmlns:a16="http://schemas.microsoft.com/office/drawing/2014/main" id="{D5BF6B82-2D70-6433-1233-A4EAFC3B468B}"/>
                </a:ext>
              </a:extLst>
            </p:cNvPr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57" name="Google Shape;12889;p205">
              <a:extLst>
                <a:ext uri="{FF2B5EF4-FFF2-40B4-BE49-F238E27FC236}">
                  <a16:creationId xmlns:a16="http://schemas.microsoft.com/office/drawing/2014/main" id="{E19DC388-303E-4914-915C-7124EAB9E343}"/>
                </a:ext>
              </a:extLst>
            </p:cNvPr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58" name="Google Shape;12890;p205">
              <a:extLst>
                <a:ext uri="{FF2B5EF4-FFF2-40B4-BE49-F238E27FC236}">
                  <a16:creationId xmlns:a16="http://schemas.microsoft.com/office/drawing/2014/main" id="{D4406B4B-1A90-BC37-84A9-03C16614FF9C}"/>
                </a:ext>
              </a:extLst>
            </p:cNvPr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59" name="Google Shape;12891;p205">
              <a:extLst>
                <a:ext uri="{FF2B5EF4-FFF2-40B4-BE49-F238E27FC236}">
                  <a16:creationId xmlns:a16="http://schemas.microsoft.com/office/drawing/2014/main" id="{72B7FE10-9EBC-9516-9B42-C1BF7C2957F7}"/>
                </a:ext>
              </a:extLst>
            </p:cNvPr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sp>
        <p:nvSpPr>
          <p:cNvPr id="3" name="Freeform 6">
            <a:extLst>
              <a:ext uri="{FF2B5EF4-FFF2-40B4-BE49-F238E27FC236}">
                <a16:creationId xmlns:a16="http://schemas.microsoft.com/office/drawing/2014/main" id="{9EF1E971-1FF8-6094-20D5-FB598BBACB10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C8A95C0-3FCE-DF77-4147-23DE3ADCDDC0}"/>
              </a:ext>
            </a:extLst>
          </p:cNvPr>
          <p:cNvSpPr/>
          <p:nvPr/>
        </p:nvSpPr>
        <p:spPr>
          <a:xfrm rot="10800000" flipV="1">
            <a:off x="12923930" y="9250674"/>
            <a:ext cx="5222486" cy="753006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Lokasi dan Waktu Penelitian</a:t>
            </a:r>
            <a:endParaRPr lang="en-ID" sz="2400" b="1" dirty="0">
              <a:solidFill>
                <a:sysClr val="windowText" lastClr="000000"/>
              </a:solidFill>
              <a:latin typeface="Montserrat" panose="00000500000000000000" pitchFamily="2" charset="0"/>
            </a:endParaRPr>
          </a:p>
        </p:txBody>
      </p:sp>
      <p:pic>
        <p:nvPicPr>
          <p:cNvPr id="5" name="Gambar 4">
            <a:extLst>
              <a:ext uri="{FF2B5EF4-FFF2-40B4-BE49-F238E27FC236}">
                <a16:creationId xmlns:a16="http://schemas.microsoft.com/office/drawing/2014/main" id="{79CAF042-FFAF-4130-3D28-D9112D3476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2182" y="1562100"/>
            <a:ext cx="6681018" cy="742616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Kotak Teks 7">
            <a:extLst>
              <a:ext uri="{FF2B5EF4-FFF2-40B4-BE49-F238E27FC236}">
                <a16:creationId xmlns:a16="http://schemas.microsoft.com/office/drawing/2014/main" id="{F52998EA-A855-FF32-C716-A2015B9B53B1}"/>
              </a:ext>
            </a:extLst>
          </p:cNvPr>
          <p:cNvSpPr txBox="1"/>
          <p:nvPr/>
        </p:nvSpPr>
        <p:spPr>
          <a:xfrm>
            <a:off x="8913028" y="9334789"/>
            <a:ext cx="44188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3200" b="1" dirty="0">
                <a:solidFill>
                  <a:schemeClr val="bg1"/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Tahun 2012- 2020</a:t>
            </a:r>
            <a:endParaRPr lang="id-ID" sz="3200" b="1" dirty="0"/>
          </a:p>
        </p:txBody>
      </p:sp>
      <p:sp>
        <p:nvSpPr>
          <p:cNvPr id="13" name="Rectangle: Rounded Corners 1">
            <a:extLst>
              <a:ext uri="{FF2B5EF4-FFF2-40B4-BE49-F238E27FC236}">
                <a16:creationId xmlns:a16="http://schemas.microsoft.com/office/drawing/2014/main" id="{8DE187FC-504B-21D7-9ACB-948B9167486A}"/>
              </a:ext>
            </a:extLst>
          </p:cNvPr>
          <p:cNvSpPr/>
          <p:nvPr/>
        </p:nvSpPr>
        <p:spPr>
          <a:xfrm rot="10800000" flipV="1">
            <a:off x="261186" y="9211906"/>
            <a:ext cx="5222486" cy="753006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Data dan Alat Penelitian</a:t>
            </a:r>
            <a:endParaRPr lang="en-ID" sz="2400" b="1" dirty="0">
              <a:solidFill>
                <a:sysClr val="windowText" lastClr="000000"/>
              </a:solidFill>
              <a:latin typeface="Montserrat" panose="00000500000000000000" pitchFamily="2" charset="0"/>
            </a:endParaRPr>
          </a:p>
        </p:txBody>
      </p:sp>
      <p:sp>
        <p:nvSpPr>
          <p:cNvPr id="14" name="Persegi Panjang: Sudut Lengkung 13">
            <a:extLst>
              <a:ext uri="{FF2B5EF4-FFF2-40B4-BE49-F238E27FC236}">
                <a16:creationId xmlns:a16="http://schemas.microsoft.com/office/drawing/2014/main" id="{999D6E6D-4A10-A384-45BD-072A587FBF21}"/>
              </a:ext>
            </a:extLst>
          </p:cNvPr>
          <p:cNvSpPr/>
          <p:nvPr/>
        </p:nvSpPr>
        <p:spPr>
          <a:xfrm>
            <a:off x="1371600" y="6743700"/>
            <a:ext cx="6400800" cy="2078700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90D1AE7-B9CE-C5EB-E949-28590BC15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3243" y="7682306"/>
            <a:ext cx="1971157" cy="121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2355906-9C7B-D804-2FA6-1D4D7B392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6742" y="7682306"/>
            <a:ext cx="1154658" cy="1074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nggul Ikon Microsoft - Gambar vektor gratis di Pixabay">
            <a:extLst>
              <a:ext uri="{FF2B5EF4-FFF2-40B4-BE49-F238E27FC236}">
                <a16:creationId xmlns:a16="http://schemas.microsoft.com/office/drawing/2014/main" id="{8B49B39A-E54E-C63E-D050-6CA8391C4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6851189"/>
            <a:ext cx="1154658" cy="1059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ogo Merek Desain produk Hijau, gis, teks, merek dagang png | PNGEgg">
            <a:extLst>
              <a:ext uri="{FF2B5EF4-FFF2-40B4-BE49-F238E27FC236}">
                <a16:creationId xmlns:a16="http://schemas.microsoft.com/office/drawing/2014/main" id="{F08E45A2-A203-2047-CE31-C8616C584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30747" y1="59880" x2="30747" y2="59880"/>
                        <a14:foregroundMark x1="34770" y1="45509" x2="34770" y2="45509"/>
                        <a14:foregroundMark x1="25575" y1="49701" x2="25575" y2="49701"/>
                        <a14:foregroundMark x1="62356" y1="54491" x2="62356" y2="54491"/>
                        <a14:foregroundMark x1="82184" y1="59880" x2="82184" y2="598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421" y="6743700"/>
            <a:ext cx="2665179" cy="1278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Kotak Teks 20">
            <a:extLst>
              <a:ext uri="{FF2B5EF4-FFF2-40B4-BE49-F238E27FC236}">
                <a16:creationId xmlns:a16="http://schemas.microsoft.com/office/drawing/2014/main" id="{08749247-65D9-0ACA-A678-FD266E5DC969}"/>
              </a:ext>
            </a:extLst>
          </p:cNvPr>
          <p:cNvSpPr txBox="1"/>
          <p:nvPr/>
        </p:nvSpPr>
        <p:spPr>
          <a:xfrm>
            <a:off x="1122714" y="2858512"/>
            <a:ext cx="982927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DATA PENELITIAN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d-ID" sz="3200" b="1" dirty="0">
                <a:solidFill>
                  <a:schemeClr val="bg1"/>
                </a:solidFill>
                <a:highlight>
                  <a:srgbClr val="0000FF"/>
                </a:highlight>
                <a:latin typeface="Gama-Sans" panose="00000500000000000000" pitchFamily="50" charset="0"/>
              </a:rPr>
              <a:t>SST</a:t>
            </a: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 dan </a:t>
            </a:r>
            <a:r>
              <a:rPr lang="id-ID" sz="3200" b="1" dirty="0">
                <a:solidFill>
                  <a:schemeClr val="bg1"/>
                </a:solidFill>
                <a:highlight>
                  <a:srgbClr val="0000FF"/>
                </a:highlight>
                <a:latin typeface="Gama-Sans" panose="00000500000000000000" pitchFamily="50" charset="0"/>
              </a:rPr>
              <a:t>SLA</a:t>
            </a: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 dari </a:t>
            </a:r>
            <a:r>
              <a:rPr lang="fr-FR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EU </a:t>
            </a:r>
            <a:r>
              <a:rPr lang="fr-FR" sz="3200" b="1" i="1" dirty="0">
                <a:solidFill>
                  <a:schemeClr val="bg1"/>
                </a:solidFill>
                <a:latin typeface="Gama-Sans" panose="00000500000000000000" pitchFamily="50" charset="0"/>
              </a:rPr>
              <a:t>Copercinus Marine Environment Monitoring Service</a:t>
            </a:r>
            <a:r>
              <a:rPr lang="fr-FR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 (CMEMS)</a:t>
            </a:r>
            <a:endParaRPr lang="id-ID" sz="3200" b="1" dirty="0">
              <a:solidFill>
                <a:schemeClr val="bg1"/>
              </a:solidFill>
              <a:latin typeface="Gama-Sans" panose="00000500000000000000" pitchFamily="50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Data Kejadian </a:t>
            </a:r>
            <a:r>
              <a:rPr lang="id-ID" sz="3200" b="1" dirty="0">
                <a:solidFill>
                  <a:schemeClr val="bg1"/>
                </a:solidFill>
                <a:highlight>
                  <a:srgbClr val="0000FF"/>
                </a:highlight>
                <a:latin typeface="Gama-Sans" panose="00000500000000000000" pitchFamily="50" charset="0"/>
              </a:rPr>
              <a:t>Rob</a:t>
            </a: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 dari Jurnal </a:t>
            </a:r>
            <a:r>
              <a:rPr lang="id-ID" sz="3200" b="1" dirty="0" err="1">
                <a:solidFill>
                  <a:schemeClr val="bg1"/>
                </a:solidFill>
                <a:latin typeface="Gama-Sans" panose="00000500000000000000" pitchFamily="50" charset="0"/>
              </a:rPr>
              <a:t>Egaputra</a:t>
            </a: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 dkk., (2022)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Indeks </a:t>
            </a:r>
            <a:r>
              <a:rPr lang="id-ID" sz="3200" b="1" dirty="0">
                <a:solidFill>
                  <a:schemeClr val="bg1"/>
                </a:solidFill>
                <a:highlight>
                  <a:srgbClr val="0000FF"/>
                </a:highlight>
                <a:latin typeface="Gama-Sans" panose="00000500000000000000" pitchFamily="50" charset="0"/>
              </a:rPr>
              <a:t>NINO 3.4</a:t>
            </a: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 dari </a:t>
            </a:r>
            <a:r>
              <a:rPr lang="id-ID" sz="3200" b="1" dirty="0" err="1">
                <a:solidFill>
                  <a:schemeClr val="bg1"/>
                </a:solidFill>
                <a:latin typeface="Gama-Sans" panose="00000500000000000000" pitchFamily="50" charset="0"/>
              </a:rPr>
              <a:t>website</a:t>
            </a: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 </a:t>
            </a:r>
            <a:r>
              <a:rPr lang="id-ID" sz="3200" b="1" i="1" dirty="0" err="1">
                <a:solidFill>
                  <a:schemeClr val="bg1"/>
                </a:solidFill>
                <a:latin typeface="Gama-Sans" panose="00000500000000000000" pitchFamily="50" charset="0"/>
              </a:rPr>
              <a:t>ggweather</a:t>
            </a:r>
            <a:endParaRPr lang="id-ID" sz="3200" b="1" i="1" dirty="0">
              <a:solidFill>
                <a:schemeClr val="bg1"/>
              </a:solidFill>
              <a:latin typeface="Gama-Sans" panose="00000500000000000000" pitchFamily="50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Index Mode </a:t>
            </a:r>
            <a:r>
              <a:rPr lang="id-ID" sz="3200" b="1" dirty="0" err="1">
                <a:solidFill>
                  <a:schemeClr val="bg1"/>
                </a:solidFill>
                <a:latin typeface="Gama-Sans" panose="00000500000000000000" pitchFamily="50" charset="0"/>
              </a:rPr>
              <a:t>Dipole</a:t>
            </a: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 (</a:t>
            </a:r>
            <a:r>
              <a:rPr lang="id-ID" sz="3200" b="1" dirty="0">
                <a:solidFill>
                  <a:schemeClr val="bg1"/>
                </a:solidFill>
                <a:highlight>
                  <a:srgbClr val="0000FF"/>
                </a:highlight>
                <a:latin typeface="Gama-Sans" panose="00000500000000000000" pitchFamily="50" charset="0"/>
              </a:rPr>
              <a:t>DMI</a:t>
            </a: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) dari </a:t>
            </a:r>
            <a:r>
              <a:rPr lang="id-ID" sz="3200" b="1" dirty="0" err="1">
                <a:solidFill>
                  <a:schemeClr val="bg1"/>
                </a:solidFill>
                <a:latin typeface="Gama-Sans" panose="00000500000000000000" pitchFamily="50" charset="0"/>
              </a:rPr>
              <a:t>website</a:t>
            </a:r>
            <a:r>
              <a:rPr lang="id-ID" sz="3200" b="1" dirty="0">
                <a:solidFill>
                  <a:schemeClr val="bg1"/>
                </a:solidFill>
                <a:latin typeface="Gama-Sans" panose="00000500000000000000" pitchFamily="50" charset="0"/>
              </a:rPr>
              <a:t> </a:t>
            </a:r>
            <a:r>
              <a:rPr lang="id-ID" sz="3200" b="1" dirty="0" err="1">
                <a:solidFill>
                  <a:schemeClr val="bg1"/>
                </a:solidFill>
                <a:latin typeface="Gama-Sans" panose="00000500000000000000" pitchFamily="50" charset="0"/>
              </a:rPr>
              <a:t>psl.noaa</a:t>
            </a:r>
            <a:endParaRPr lang="id-ID" sz="3200" b="1" dirty="0">
              <a:solidFill>
                <a:schemeClr val="bg1"/>
              </a:solidFill>
              <a:latin typeface="Gama-Sans" panose="00000500000000000000" pitchFamily="50" charset="0"/>
            </a:endParaRPr>
          </a:p>
        </p:txBody>
      </p:sp>
      <p:sp>
        <p:nvSpPr>
          <p:cNvPr id="4" name="Kotak Teks 3">
            <a:extLst>
              <a:ext uri="{FF2B5EF4-FFF2-40B4-BE49-F238E27FC236}">
                <a16:creationId xmlns:a16="http://schemas.microsoft.com/office/drawing/2014/main" id="{05384DD8-47FC-2114-6CC4-3F37F4D255D1}"/>
              </a:ext>
            </a:extLst>
          </p:cNvPr>
          <p:cNvSpPr txBox="1"/>
          <p:nvPr/>
        </p:nvSpPr>
        <p:spPr>
          <a:xfrm>
            <a:off x="1600200" y="237392"/>
            <a:ext cx="472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 dirty="0"/>
              <a:t>SEKOLAH TINGGI METEOROLOGI</a:t>
            </a:r>
          </a:p>
          <a:p>
            <a:r>
              <a:rPr lang="id-ID" sz="2400" b="1" dirty="0"/>
              <a:t>KLIMATOLOGI DAN </a:t>
            </a:r>
          </a:p>
          <a:p>
            <a:r>
              <a:rPr lang="id-ID" sz="2400" b="1" dirty="0"/>
              <a:t>GEOFISIKA</a:t>
            </a:r>
          </a:p>
        </p:txBody>
      </p:sp>
    </p:spTree>
    <p:extLst>
      <p:ext uri="{BB962C8B-B14F-4D97-AF65-F5344CB8AC3E}">
        <p14:creationId xmlns:p14="http://schemas.microsoft.com/office/powerpoint/2010/main" val="2999475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9D3F68-77A2-D358-ABF2-F129A3708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9779D635-733C-3E0D-2D0F-0748FAB2E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7CD4084D-6A94-498B-1521-ED8F277B8F6B}"/>
              </a:ext>
            </a:extLst>
          </p:cNvPr>
          <p:cNvGrpSpPr/>
          <p:nvPr/>
        </p:nvGrpSpPr>
        <p:grpSpPr>
          <a:xfrm>
            <a:off x="-12027" y="-21571"/>
            <a:ext cx="18345423" cy="1659680"/>
            <a:chOff x="-8018" y="-14381"/>
            <a:chExt cx="12178881" cy="1106453"/>
          </a:xfrm>
          <a:solidFill>
            <a:schemeClr val="bg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5058A9A-184F-27E0-7721-0ECCFDB9F15C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B89AEE6-5FF1-753F-CD2D-2252E4FC64A9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FFE2AF2-C379-B631-6BC5-A87AAEE0CF09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8BFCA2F4-3C1E-8EF6-624F-5CAFBD3B3DF8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pic>
        <p:nvPicPr>
          <p:cNvPr id="3" name="Gambar 2">
            <a:extLst>
              <a:ext uri="{FF2B5EF4-FFF2-40B4-BE49-F238E27FC236}">
                <a16:creationId xmlns:a16="http://schemas.microsoft.com/office/drawing/2014/main" id="{CA2E4870-0DAD-8853-DE25-4690A3C1F1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87" y="-21571"/>
            <a:ext cx="18345423" cy="10305500"/>
          </a:xfrm>
          <a:prstGeom prst="rect">
            <a:avLst/>
          </a:prstGeom>
        </p:spPr>
      </p:pic>
      <p:sp>
        <p:nvSpPr>
          <p:cNvPr id="12" name="Kotak Teks 11">
            <a:extLst>
              <a:ext uri="{FF2B5EF4-FFF2-40B4-BE49-F238E27FC236}">
                <a16:creationId xmlns:a16="http://schemas.microsoft.com/office/drawing/2014/main" id="{5FFC57AF-6195-C2DD-F304-BD8D6AA897A8}"/>
              </a:ext>
            </a:extLst>
          </p:cNvPr>
          <p:cNvSpPr txBox="1"/>
          <p:nvPr/>
        </p:nvSpPr>
        <p:spPr>
          <a:xfrm>
            <a:off x="12796058" y="341946"/>
            <a:ext cx="5486400" cy="707886"/>
          </a:xfrm>
          <a:prstGeom prst="rect">
            <a:avLst/>
          </a:prstGeom>
          <a:solidFill>
            <a:srgbClr val="72E8F2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id-ID" sz="4000" b="1" dirty="0">
                <a:solidFill>
                  <a:srgbClr val="082345"/>
                </a:solidFill>
                <a:effectLst/>
                <a:latin typeface="Gama-Sans" panose="00000500000000000000" pitchFamily="50" charset="0"/>
                <a:ea typeface="Bookman Old Style" panose="02050604050505020204" pitchFamily="18" charset="0"/>
                <a:cs typeface="Bookman Old Style" panose="02050604050505020204" pitchFamily="18" charset="0"/>
              </a:rPr>
              <a:t>Diagram Alir Penelitian</a:t>
            </a:r>
            <a:endParaRPr lang="id-ID" sz="4000" b="1" dirty="0">
              <a:solidFill>
                <a:srgbClr val="082345"/>
              </a:solidFill>
              <a:latin typeface="Gama-Sans" panose="00000500000000000000" pitchFamily="50" charset="0"/>
            </a:endParaRP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E8933D3D-ABE1-A0CD-F059-D541C84B747B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45" name="TextBox 34">
            <a:extLst>
              <a:ext uri="{FF2B5EF4-FFF2-40B4-BE49-F238E27FC236}">
                <a16:creationId xmlns:a16="http://schemas.microsoft.com/office/drawing/2014/main" id="{473EFE94-753A-3B6E-6C39-34DD76780A31}"/>
              </a:ext>
            </a:extLst>
          </p:cNvPr>
          <p:cNvSpPr txBox="1"/>
          <p:nvPr/>
        </p:nvSpPr>
        <p:spPr>
          <a:xfrm>
            <a:off x="13963895" y="9300220"/>
            <a:ext cx="4978526" cy="46166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3000" dirty="0"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METODE PENELITIAN</a:t>
            </a:r>
          </a:p>
        </p:txBody>
      </p:sp>
      <p:sp>
        <p:nvSpPr>
          <p:cNvPr id="46" name="Rectangle 42">
            <a:extLst>
              <a:ext uri="{FF2B5EF4-FFF2-40B4-BE49-F238E27FC236}">
                <a16:creationId xmlns:a16="http://schemas.microsoft.com/office/drawing/2014/main" id="{C4015D98-8A8B-9E79-D079-354B38115DF5}"/>
              </a:ext>
            </a:extLst>
          </p:cNvPr>
          <p:cNvSpPr/>
          <p:nvPr/>
        </p:nvSpPr>
        <p:spPr>
          <a:xfrm>
            <a:off x="13262578" y="9886656"/>
            <a:ext cx="4726568" cy="685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47" name="Google Shape;12887;p205">
            <a:extLst>
              <a:ext uri="{FF2B5EF4-FFF2-40B4-BE49-F238E27FC236}">
                <a16:creationId xmlns:a16="http://schemas.microsoft.com/office/drawing/2014/main" id="{0CF9BAC3-521A-D12B-AA9B-9A19369E88EE}"/>
              </a:ext>
            </a:extLst>
          </p:cNvPr>
          <p:cNvGrpSpPr/>
          <p:nvPr/>
        </p:nvGrpSpPr>
        <p:grpSpPr>
          <a:xfrm>
            <a:off x="13245796" y="9251434"/>
            <a:ext cx="513317" cy="559236"/>
            <a:chOff x="-40160700" y="2339625"/>
            <a:chExt cx="290650" cy="316650"/>
          </a:xfrm>
          <a:solidFill>
            <a:schemeClr val="tx1"/>
          </a:solidFill>
        </p:grpSpPr>
        <p:sp>
          <p:nvSpPr>
            <p:cNvPr id="48" name="Google Shape;12888;p205">
              <a:extLst>
                <a:ext uri="{FF2B5EF4-FFF2-40B4-BE49-F238E27FC236}">
                  <a16:creationId xmlns:a16="http://schemas.microsoft.com/office/drawing/2014/main" id="{B82FD2F1-BD46-C970-5CEA-CE163D302A26}"/>
                </a:ext>
              </a:extLst>
            </p:cNvPr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54" name="Google Shape;12889;p205">
              <a:extLst>
                <a:ext uri="{FF2B5EF4-FFF2-40B4-BE49-F238E27FC236}">
                  <a16:creationId xmlns:a16="http://schemas.microsoft.com/office/drawing/2014/main" id="{98B6F99F-E2BD-CCB6-305B-FAE7C92C046D}"/>
                </a:ext>
              </a:extLst>
            </p:cNvPr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60" name="Google Shape;12890;p205">
              <a:extLst>
                <a:ext uri="{FF2B5EF4-FFF2-40B4-BE49-F238E27FC236}">
                  <a16:creationId xmlns:a16="http://schemas.microsoft.com/office/drawing/2014/main" id="{C2E6FD58-9C1F-DFAD-B3BA-C5A5BA67908F}"/>
                </a:ext>
              </a:extLst>
            </p:cNvPr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61" name="Google Shape;12891;p205">
              <a:extLst>
                <a:ext uri="{FF2B5EF4-FFF2-40B4-BE49-F238E27FC236}">
                  <a16:creationId xmlns:a16="http://schemas.microsoft.com/office/drawing/2014/main" id="{7C2CD4D4-031E-BCBB-7DE2-ADAEC2D421BC}"/>
                </a:ext>
              </a:extLst>
            </p:cNvPr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</p:spTree>
    <p:extLst>
      <p:ext uri="{BB962C8B-B14F-4D97-AF65-F5344CB8AC3E}">
        <p14:creationId xmlns:p14="http://schemas.microsoft.com/office/powerpoint/2010/main" val="312916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606A7-15D4-D502-405F-ACD22784B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Dark blue wide background with radial blurred gradient in center of composition. Abstract illustration for wallpaper">
            <a:extLst>
              <a:ext uri="{FF2B5EF4-FFF2-40B4-BE49-F238E27FC236}">
                <a16:creationId xmlns:a16="http://schemas.microsoft.com/office/drawing/2014/main" id="{38AA76AB-2F15-7527-BB46-9D6D0F031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7" y="0"/>
            <a:ext cx="1834542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4FE985C6-314E-C657-368E-32599D62F405}"/>
              </a:ext>
            </a:extLst>
          </p:cNvPr>
          <p:cNvGrpSpPr/>
          <p:nvPr/>
        </p:nvGrpSpPr>
        <p:grpSpPr>
          <a:xfrm>
            <a:off x="-12027" y="-21571"/>
            <a:ext cx="18528627" cy="1659680"/>
            <a:chOff x="-8018" y="-14381"/>
            <a:chExt cx="12178881" cy="110645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0C0E07-FBB7-B18E-3136-7E79038C3F0B}"/>
                </a:ext>
              </a:extLst>
            </p:cNvPr>
            <p:cNvSpPr/>
            <p:nvPr/>
          </p:nvSpPr>
          <p:spPr>
            <a:xfrm>
              <a:off x="4242629" y="-14381"/>
              <a:ext cx="7928234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240F2B3-E8F0-A58B-BB1A-38D47F9F3139}"/>
                </a:ext>
              </a:extLst>
            </p:cNvPr>
            <p:cNvSpPr/>
            <p:nvPr/>
          </p:nvSpPr>
          <p:spPr>
            <a:xfrm>
              <a:off x="-8018" y="-7213"/>
              <a:ext cx="4250646" cy="6991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2B78C41-675A-A75A-4CD3-0879371FF44A}"/>
                </a:ext>
              </a:extLst>
            </p:cNvPr>
            <p:cNvSpPr/>
            <p:nvPr/>
          </p:nvSpPr>
          <p:spPr>
            <a:xfrm>
              <a:off x="-8018" y="684077"/>
              <a:ext cx="1537537" cy="4079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D16A435C-EED8-356C-A8D1-44B26B514A6F}"/>
                </a:ext>
              </a:extLst>
            </p:cNvPr>
            <p:cNvSpPr/>
            <p:nvPr/>
          </p:nvSpPr>
          <p:spPr>
            <a:xfrm flipV="1">
              <a:off x="1529518" y="684078"/>
              <a:ext cx="2713111" cy="40799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700"/>
            </a:p>
          </p:txBody>
        </p:sp>
      </p:grpSp>
      <p:sp>
        <p:nvSpPr>
          <p:cNvPr id="3" name="Freeform 6">
            <a:extLst>
              <a:ext uri="{FF2B5EF4-FFF2-40B4-BE49-F238E27FC236}">
                <a16:creationId xmlns:a16="http://schemas.microsoft.com/office/drawing/2014/main" id="{CFCCC5D6-C910-6956-54C9-FC3348B2A25A}"/>
              </a:ext>
            </a:extLst>
          </p:cNvPr>
          <p:cNvSpPr/>
          <p:nvPr/>
        </p:nvSpPr>
        <p:spPr>
          <a:xfrm>
            <a:off x="261186" y="177091"/>
            <a:ext cx="1310073" cy="1309253"/>
          </a:xfrm>
          <a:custGeom>
            <a:avLst/>
            <a:gdLst/>
            <a:ahLst/>
            <a:cxnLst/>
            <a:rect l="l" t="t" r="r" b="b"/>
            <a:pathLst>
              <a:path w="4154533" h="4151934">
                <a:moveTo>
                  <a:pt x="0" y="0"/>
                </a:moveTo>
                <a:lnTo>
                  <a:pt x="4154532" y="0"/>
                </a:lnTo>
                <a:lnTo>
                  <a:pt x="4154532" y="4151934"/>
                </a:lnTo>
                <a:lnTo>
                  <a:pt x="0" y="4151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 sz="270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49D6297-1C85-F358-8099-DAE5A6972953}"/>
              </a:ext>
            </a:extLst>
          </p:cNvPr>
          <p:cNvSpPr/>
          <p:nvPr/>
        </p:nvSpPr>
        <p:spPr>
          <a:xfrm rot="10800000" flipV="1">
            <a:off x="1254514" y="4622655"/>
            <a:ext cx="5222486" cy="753006"/>
          </a:xfrm>
          <a:prstGeom prst="roundRect">
            <a:avLst/>
          </a:prstGeom>
          <a:solidFill>
            <a:schemeClr val="bg1"/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>
                <a:solidFill>
                  <a:sysClr val="windowText" lastClr="000000"/>
                </a:solidFill>
                <a:latin typeface="Montserrat" panose="00000500000000000000" pitchFamily="2" charset="0"/>
              </a:rPr>
              <a:t>Peta Spasial SLA</a:t>
            </a:r>
            <a:endParaRPr lang="en-ID" sz="2400" b="1" dirty="0">
              <a:solidFill>
                <a:sysClr val="windowText" lastClr="000000"/>
              </a:solidFill>
              <a:latin typeface="Montserrat" panose="00000500000000000000" pitchFamily="2" charset="0"/>
            </a:endParaRPr>
          </a:p>
        </p:txBody>
      </p:sp>
      <p:grpSp>
        <p:nvGrpSpPr>
          <p:cNvPr id="28" name="Google Shape;6938;p144">
            <a:extLst>
              <a:ext uri="{FF2B5EF4-FFF2-40B4-BE49-F238E27FC236}">
                <a16:creationId xmlns:a16="http://schemas.microsoft.com/office/drawing/2014/main" id="{749A0975-DD56-5C8B-D2E9-F91CE22F633A}"/>
              </a:ext>
            </a:extLst>
          </p:cNvPr>
          <p:cNvGrpSpPr/>
          <p:nvPr/>
        </p:nvGrpSpPr>
        <p:grpSpPr>
          <a:xfrm>
            <a:off x="379911" y="9046039"/>
            <a:ext cx="436223" cy="554610"/>
            <a:chOff x="-37370925" y="3579105"/>
            <a:chExt cx="248900" cy="316450"/>
          </a:xfrm>
          <a:noFill/>
        </p:grpSpPr>
        <p:sp>
          <p:nvSpPr>
            <p:cNvPr id="29" name="Google Shape;6939;p144">
              <a:extLst>
                <a:ext uri="{FF2B5EF4-FFF2-40B4-BE49-F238E27FC236}">
                  <a16:creationId xmlns:a16="http://schemas.microsoft.com/office/drawing/2014/main" id="{6A12129C-808B-F779-4934-5FE12B9BD10F}"/>
                </a:ext>
              </a:extLst>
            </p:cNvPr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  <p:sp>
          <p:nvSpPr>
            <p:cNvPr id="30" name="Google Shape;6940;p144">
              <a:extLst>
                <a:ext uri="{FF2B5EF4-FFF2-40B4-BE49-F238E27FC236}">
                  <a16:creationId xmlns:a16="http://schemas.microsoft.com/office/drawing/2014/main" id="{3F380492-917A-C9B3-1B4D-FE2B24382CFE}"/>
                </a:ext>
              </a:extLst>
            </p:cNvPr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txBody>
            <a:bodyPr spcFirstLastPara="1" wrap="square" lIns="137138" tIns="137138" rIns="137138" bIns="137138" anchor="ctr" anchorCtr="0">
              <a:noAutofit/>
            </a:bodyPr>
            <a:lstStyle/>
            <a:p>
              <a:endParaRPr sz="2700"/>
            </a:p>
          </p:txBody>
        </p:sp>
      </p:grpSp>
      <p:sp>
        <p:nvSpPr>
          <p:cNvPr id="32" name="TextBox 34">
            <a:extLst>
              <a:ext uri="{FF2B5EF4-FFF2-40B4-BE49-F238E27FC236}">
                <a16:creationId xmlns:a16="http://schemas.microsoft.com/office/drawing/2014/main" id="{B081C49A-4D7D-0E9C-DFED-5D742134671A}"/>
              </a:ext>
            </a:extLst>
          </p:cNvPr>
          <p:cNvSpPr txBox="1"/>
          <p:nvPr/>
        </p:nvSpPr>
        <p:spPr>
          <a:xfrm>
            <a:off x="1035432" y="9197455"/>
            <a:ext cx="5328213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Bold" panose="00000800000000000000" charset="0"/>
                <a:ea typeface="Montserrat Bold"/>
                <a:cs typeface="Montserrat Bold"/>
                <a:sym typeface="Montserrat Bold"/>
              </a:rPr>
              <a:t>HASIL DAN PEMBAHASAN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EF65DBB-2330-2029-D562-C2DC68A02157}"/>
              </a:ext>
            </a:extLst>
          </p:cNvPr>
          <p:cNvSpPr/>
          <p:nvPr/>
        </p:nvSpPr>
        <p:spPr>
          <a:xfrm>
            <a:off x="304800" y="9723121"/>
            <a:ext cx="4726568" cy="68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7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5" name="Gambar 4">
            <a:extLst>
              <a:ext uri="{FF2B5EF4-FFF2-40B4-BE49-F238E27FC236}">
                <a16:creationId xmlns:a16="http://schemas.microsoft.com/office/drawing/2014/main" id="{C8F5C7C2-BF9B-EF49-917B-C4E564069A2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5848" y="1181100"/>
            <a:ext cx="10129152" cy="876109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Bagan alur: Konektor 7">
            <a:extLst>
              <a:ext uri="{FF2B5EF4-FFF2-40B4-BE49-F238E27FC236}">
                <a16:creationId xmlns:a16="http://schemas.microsoft.com/office/drawing/2014/main" id="{9B97B6B1-01AD-F08F-3482-CC00BA04AC4E}"/>
              </a:ext>
            </a:extLst>
          </p:cNvPr>
          <p:cNvSpPr/>
          <p:nvPr/>
        </p:nvSpPr>
        <p:spPr>
          <a:xfrm>
            <a:off x="8610600" y="4533900"/>
            <a:ext cx="910706" cy="717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Bagan alur: Konektor 9">
            <a:extLst>
              <a:ext uri="{FF2B5EF4-FFF2-40B4-BE49-F238E27FC236}">
                <a16:creationId xmlns:a16="http://schemas.microsoft.com/office/drawing/2014/main" id="{B34DA96E-EA0F-A6F4-E087-63FC6F96E460}"/>
              </a:ext>
            </a:extLst>
          </p:cNvPr>
          <p:cNvSpPr/>
          <p:nvPr/>
        </p:nvSpPr>
        <p:spPr>
          <a:xfrm>
            <a:off x="13110094" y="8617467"/>
            <a:ext cx="910706" cy="717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Bagan alur: Konektor 11">
            <a:extLst>
              <a:ext uri="{FF2B5EF4-FFF2-40B4-BE49-F238E27FC236}">
                <a16:creationId xmlns:a16="http://schemas.microsoft.com/office/drawing/2014/main" id="{B9675DC9-EFEF-0D3F-1E70-B9925A629A9C}"/>
              </a:ext>
            </a:extLst>
          </p:cNvPr>
          <p:cNvSpPr/>
          <p:nvPr/>
        </p:nvSpPr>
        <p:spPr>
          <a:xfrm>
            <a:off x="13186294" y="4481146"/>
            <a:ext cx="910706" cy="717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Bagan alur: Konektor 12">
            <a:extLst>
              <a:ext uri="{FF2B5EF4-FFF2-40B4-BE49-F238E27FC236}">
                <a16:creationId xmlns:a16="http://schemas.microsoft.com/office/drawing/2014/main" id="{822448DA-33B4-C57E-0F06-01405AC982E3}"/>
              </a:ext>
            </a:extLst>
          </p:cNvPr>
          <p:cNvSpPr/>
          <p:nvPr/>
        </p:nvSpPr>
        <p:spPr>
          <a:xfrm>
            <a:off x="8622323" y="8617467"/>
            <a:ext cx="910706" cy="717033"/>
          </a:xfrm>
          <a:prstGeom prst="flowChartConnector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Kotak Teks 13">
            <a:extLst>
              <a:ext uri="{FF2B5EF4-FFF2-40B4-BE49-F238E27FC236}">
                <a16:creationId xmlns:a16="http://schemas.microsoft.com/office/drawing/2014/main" id="{B3295E11-34AE-29CD-8B0C-221922B2F1B7}"/>
              </a:ext>
            </a:extLst>
          </p:cNvPr>
          <p:cNvSpPr txBox="1"/>
          <p:nvPr/>
        </p:nvSpPr>
        <p:spPr>
          <a:xfrm>
            <a:off x="1600200" y="238628"/>
            <a:ext cx="472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 dirty="0"/>
              <a:t>SEKOLAH TINGGI METEOROLOGI</a:t>
            </a:r>
          </a:p>
          <a:p>
            <a:r>
              <a:rPr lang="id-ID" sz="2400" b="1" dirty="0"/>
              <a:t>KLIMATOLOGI DAN </a:t>
            </a:r>
          </a:p>
          <a:p>
            <a:r>
              <a:rPr lang="id-ID" sz="2400" b="1" dirty="0"/>
              <a:t>GEOFISIKA</a:t>
            </a:r>
          </a:p>
        </p:txBody>
      </p:sp>
    </p:spTree>
    <p:extLst>
      <p:ext uri="{BB962C8B-B14F-4D97-AF65-F5344CB8AC3E}">
        <p14:creationId xmlns:p14="http://schemas.microsoft.com/office/powerpoint/2010/main" val="1994112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3904</TotalTime>
  <Words>2863</Words>
  <Application>Microsoft Office PowerPoint</Application>
  <PresentationFormat>Kustom</PresentationFormat>
  <Paragraphs>274</Paragraphs>
  <Slides>22</Slides>
  <Notes>18</Notes>
  <HiddenSlides>1</HiddenSlides>
  <MMClips>0</MMClips>
  <ScaleCrop>false</ScaleCrop>
  <HeadingPairs>
    <vt:vector size="6" baseType="variant">
      <vt:variant>
        <vt:lpstr>Font Dipakai</vt:lpstr>
      </vt:variant>
      <vt:variant>
        <vt:i4>10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22</vt:i4>
      </vt:variant>
    </vt:vector>
  </HeadingPairs>
  <TitlesOfParts>
    <vt:vector size="33" baseType="lpstr">
      <vt:lpstr>Antonio Bold</vt:lpstr>
      <vt:lpstr>Poppins Medium</vt:lpstr>
      <vt:lpstr>Calibri</vt:lpstr>
      <vt:lpstr>Arial</vt:lpstr>
      <vt:lpstr>Gama-Sans</vt:lpstr>
      <vt:lpstr>Wingdings</vt:lpstr>
      <vt:lpstr>Baskerville Old Face</vt:lpstr>
      <vt:lpstr>Poppins</vt:lpstr>
      <vt:lpstr>Montserrat Bold</vt:lpstr>
      <vt:lpstr>Montserrat</vt:lpstr>
      <vt:lpstr>Office Theme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Daftar Pustaka</vt:lpstr>
      <vt:lpstr>Presentasi PowerPoint</vt:lpstr>
      <vt:lpstr>Presentasi PowerPoint</vt:lpstr>
      <vt:lpstr>Presentasi PowerPoint</vt:lpstr>
      <vt:lpstr>Presentasi PowerPoint</vt:lpstr>
      <vt:lpstr>Presentasi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Salinan Marine Army Minitheme by Slidesgo.pptx</dc:title>
  <dc:creator>Danica P</dc:creator>
  <cp:lastModifiedBy>Danica P</cp:lastModifiedBy>
  <cp:revision>443</cp:revision>
  <dcterms:created xsi:type="dcterms:W3CDTF">2006-08-16T00:00:00Z</dcterms:created>
  <dcterms:modified xsi:type="dcterms:W3CDTF">2025-08-20T03:55:46Z</dcterms:modified>
  <dc:identifier>DAGcjqUZIlY</dc:identifier>
</cp:coreProperties>
</file>

<file path=docProps/thumbnail.jpeg>
</file>